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bookmarkIdSeed="2">
  <p:sldMasterIdLst>
    <p:sldMasterId id="2147483648" r:id="rId1"/>
  </p:sldMasterIdLst>
  <p:notesMasterIdLst>
    <p:notesMasterId r:id="rId38"/>
  </p:notesMasterIdLst>
  <p:sldIdLst>
    <p:sldId id="256" r:id="rId2"/>
    <p:sldId id="424" r:id="rId3"/>
    <p:sldId id="425" r:id="rId4"/>
    <p:sldId id="423" r:id="rId5"/>
    <p:sldId id="307" r:id="rId6"/>
    <p:sldId id="309" r:id="rId7"/>
    <p:sldId id="312" r:id="rId8"/>
    <p:sldId id="405" r:id="rId9"/>
    <p:sldId id="406" r:id="rId10"/>
    <p:sldId id="407" r:id="rId11"/>
    <p:sldId id="408" r:id="rId12"/>
    <p:sldId id="409" r:id="rId13"/>
    <p:sldId id="415" r:id="rId14"/>
    <p:sldId id="416" r:id="rId15"/>
    <p:sldId id="417" r:id="rId16"/>
    <p:sldId id="418" r:id="rId17"/>
    <p:sldId id="419" r:id="rId18"/>
    <p:sldId id="420" r:id="rId19"/>
    <p:sldId id="421" r:id="rId20"/>
    <p:sldId id="391" r:id="rId21"/>
    <p:sldId id="392" r:id="rId22"/>
    <p:sldId id="410" r:id="rId23"/>
    <p:sldId id="400" r:id="rId24"/>
    <p:sldId id="394" r:id="rId25"/>
    <p:sldId id="426" r:id="rId26"/>
    <p:sldId id="411" r:id="rId27"/>
    <p:sldId id="396" r:id="rId28"/>
    <p:sldId id="412" r:id="rId29"/>
    <p:sldId id="397" r:id="rId30"/>
    <p:sldId id="398" r:id="rId31"/>
    <p:sldId id="403" r:id="rId32"/>
    <p:sldId id="404" r:id="rId33"/>
    <p:sldId id="401" r:id="rId34"/>
    <p:sldId id="413" r:id="rId35"/>
    <p:sldId id="414" r:id="rId36"/>
    <p:sldId id="303" r:id="rId3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89" roundtripDataSignature="AMtx7mjm0V2SbzZUsP05LVTHy3YtRCoK1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743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605" autoAdjust="0"/>
    <p:restoredTop sz="93883" autoAdjust="0"/>
  </p:normalViewPr>
  <p:slideViewPr>
    <p:cSldViewPr snapToGrid="0">
      <p:cViewPr varScale="1">
        <p:scale>
          <a:sx n="113" d="100"/>
          <a:sy n="113" d="100"/>
        </p:scale>
        <p:origin x="42" y="69"/>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93"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89"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92"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90"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a:extLst>
            <a:ext uri="{FF2B5EF4-FFF2-40B4-BE49-F238E27FC236}">
              <a16:creationId xmlns:a16="http://schemas.microsoft.com/office/drawing/2014/main" id="{37F9ADB8-6F02-2D66-4D80-5FEA4606335D}"/>
            </a:ext>
          </a:extLst>
        </p:cNvPr>
        <p:cNvGrpSpPr/>
        <p:nvPr/>
      </p:nvGrpSpPr>
      <p:grpSpPr>
        <a:xfrm>
          <a:off x="0" y="0"/>
          <a:ext cx="0" cy="0"/>
          <a:chOff x="0" y="0"/>
          <a:chExt cx="0" cy="0"/>
        </a:xfrm>
      </p:grpSpPr>
      <p:sp>
        <p:nvSpPr>
          <p:cNvPr id="88" name="Google Shape;88;p1:notes">
            <a:extLst>
              <a:ext uri="{FF2B5EF4-FFF2-40B4-BE49-F238E27FC236}">
                <a16:creationId xmlns:a16="http://schemas.microsoft.com/office/drawing/2014/main" id="{2A0D22E1-BDD3-18E9-95C6-743C041233F9}"/>
              </a:ext>
            </a:extLst>
          </p:cNvPr>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 name="Google Shape;89;p1:notes">
            <a:extLst>
              <a:ext uri="{FF2B5EF4-FFF2-40B4-BE49-F238E27FC236}">
                <a16:creationId xmlns:a16="http://schemas.microsoft.com/office/drawing/2014/main" id="{FFB7F87E-8ABA-9709-AFC2-D9B6C80A6998}"/>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2703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89" name="Google Shape;8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5580181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48"/>
          <p:cNvSpPr txBox="1">
            <a:spLocks noGrp="1"/>
          </p:cNvSpPr>
          <p:nvPr>
            <p:ph type="ctrTitle"/>
          </p:nvPr>
        </p:nvSpPr>
        <p:spPr>
          <a:xfrm>
            <a:off x="1524000" y="1988598"/>
            <a:ext cx="9144000" cy="1521364"/>
          </a:xfrm>
          <a:prstGeom prst="rect">
            <a:avLst/>
          </a:prstGeom>
          <a:solidFill>
            <a:srgbClr val="FB7432"/>
          </a:solid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17" name="Google Shape;17;p48"/>
          <p:cNvSpPr txBox="1">
            <a:spLocks noGrp="1"/>
          </p:cNvSpPr>
          <p:nvPr>
            <p:ph type="subTitle" idx="1"/>
          </p:nvPr>
        </p:nvSpPr>
        <p:spPr>
          <a:xfrm>
            <a:off x="1524000" y="3602038"/>
            <a:ext cx="9144000" cy="1227414"/>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pic>
        <p:nvPicPr>
          <p:cNvPr id="4" name="Picture 3"/>
          <p:cNvPicPr>
            <a:picLocks noChangeAspect="1"/>
          </p:cNvPicPr>
          <p:nvPr userDrawn="1"/>
        </p:nvPicPr>
        <p:blipFill>
          <a:blip r:embed="rId2"/>
          <a:stretch>
            <a:fillRect/>
          </a:stretch>
        </p:blipFill>
        <p:spPr>
          <a:xfrm>
            <a:off x="11389199" y="25370"/>
            <a:ext cx="802801" cy="1349067"/>
          </a:xfrm>
          <a:prstGeom prst="rect">
            <a:avLst/>
          </a:prstGeom>
        </p:spPr>
      </p:pic>
      <p:pic>
        <p:nvPicPr>
          <p:cNvPr id="2" name="Picture 1">
            <a:extLst>
              <a:ext uri="{FF2B5EF4-FFF2-40B4-BE49-F238E27FC236}">
                <a16:creationId xmlns:a16="http://schemas.microsoft.com/office/drawing/2014/main" id="{08CEAAFF-FE0C-4084-11F9-F8B3E26F6ABB}"/>
              </a:ext>
            </a:extLst>
          </p:cNvPr>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 y="6481214"/>
            <a:ext cx="12192000" cy="382724"/>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04558A2C-75A2-6180-1CC5-B21A1BFD447D}"/>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auto">
          <a:xfrm>
            <a:off x="29817" y="31035"/>
            <a:ext cx="1595654" cy="776403"/>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bg>
      <p:bgPr>
        <a:solidFill>
          <a:schemeClr val="lt1"/>
        </a:solidFill>
        <a:effectLst/>
      </p:bgPr>
    </p:bg>
    <p:spTree>
      <p:nvGrpSpPr>
        <p:cNvPr id="1" name="Shape 21"/>
        <p:cNvGrpSpPr/>
        <p:nvPr/>
      </p:nvGrpSpPr>
      <p:grpSpPr>
        <a:xfrm>
          <a:off x="0" y="0"/>
          <a:ext cx="0" cy="0"/>
          <a:chOff x="0" y="0"/>
          <a:chExt cx="0" cy="0"/>
        </a:xfrm>
      </p:grpSpPr>
      <p:sp>
        <p:nvSpPr>
          <p:cNvPr id="23" name="Google Shape;23;p49"/>
          <p:cNvSpPr txBox="1">
            <a:spLocks noGrp="1"/>
          </p:cNvSpPr>
          <p:nvPr>
            <p:ph type="title"/>
          </p:nvPr>
        </p:nvSpPr>
        <p:spPr>
          <a:xfrm>
            <a:off x="219897" y="659103"/>
            <a:ext cx="11169301" cy="650138"/>
          </a:xfrm>
          <a:prstGeom prst="rect">
            <a:avLst/>
          </a:prstGeom>
          <a:solidFill>
            <a:schemeClr val="lt1"/>
          </a:solid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sz="4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dirty="0"/>
          </a:p>
        </p:txBody>
      </p:sp>
      <p:sp>
        <p:nvSpPr>
          <p:cNvPr id="24" name="Google Shape;24;p49"/>
          <p:cNvSpPr txBox="1">
            <a:spLocks noGrp="1"/>
          </p:cNvSpPr>
          <p:nvPr>
            <p:ph type="body" idx="1"/>
          </p:nvPr>
        </p:nvSpPr>
        <p:spPr>
          <a:xfrm>
            <a:off x="0" y="1627444"/>
            <a:ext cx="12192000" cy="4814445"/>
          </a:xfrm>
          <a:prstGeom prst="rect">
            <a:avLst/>
          </a:prstGeom>
          <a:noFill/>
          <a:ln>
            <a:noFill/>
          </a:ln>
        </p:spPr>
        <p:txBody>
          <a:bodyPr spcFirstLastPara="1" wrap="square" lIns="91425" tIns="45700" rIns="91425" bIns="45700" anchor="t" anchorCtr="0">
            <a:normAutofit/>
          </a:bodyPr>
          <a:lstStyle>
            <a:lvl1pPr marL="346075" marR="0" lvl="0" indent="-342900" algn="just" rtl="0">
              <a:lnSpc>
                <a:spcPct val="120000"/>
              </a:lnSpc>
              <a:spcBef>
                <a:spcPts val="0"/>
              </a:spcBef>
              <a:spcAft>
                <a:spcPts val="0"/>
              </a:spcAft>
              <a:buClr>
                <a:srgbClr val="973735"/>
              </a:buClr>
              <a:buSzPct val="50000"/>
              <a:buFont typeface="Noto Sans Symbols"/>
              <a:buChar char="◆"/>
              <a:defRPr lang="en-US" sz="2600" b="0" i="0" u="none" strike="noStrike" cap="none" dirty="0" smtClean="0">
                <a:solidFill>
                  <a:schemeClr val="dk1"/>
                </a:solidFill>
                <a:latin typeface="Arial"/>
                <a:ea typeface="Arial"/>
                <a:cs typeface="Arial"/>
                <a:sym typeface="Arial"/>
              </a:defRPr>
            </a:lvl1pPr>
            <a:lvl2pPr marL="682625" lvl="1" indent="-342900" algn="just">
              <a:lnSpc>
                <a:spcPct val="120000"/>
              </a:lnSpc>
              <a:spcBef>
                <a:spcPts val="0"/>
              </a:spcBef>
              <a:spcAft>
                <a:spcPts val="0"/>
              </a:spcAft>
              <a:buClr>
                <a:srgbClr val="963737"/>
              </a:buClr>
              <a:buSzPts val="1800"/>
              <a:buFont typeface="Wingdings" panose="05000000000000000000" pitchFamily="2" charset="2"/>
              <a:buChar char="§"/>
              <a:defRPr sz="2600"/>
            </a:lvl2pPr>
            <a:lvl3pPr marL="1371600" lvl="2" indent="-342900" algn="l">
              <a:lnSpc>
                <a:spcPct val="90000"/>
              </a:lnSpc>
              <a:spcBef>
                <a:spcPts val="500"/>
              </a:spcBef>
              <a:spcAft>
                <a:spcPts val="0"/>
              </a:spcAft>
              <a:buClr>
                <a:srgbClr val="963737"/>
              </a:buClr>
              <a:buSzPts val="1800"/>
              <a:buChar char="•"/>
              <a:defRPr sz="2300"/>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lang="en-US" dirty="0"/>
          </a:p>
          <a:p>
            <a:pPr lvl="1"/>
            <a:endParaRPr lang="en-US" dirty="0"/>
          </a:p>
          <a:p>
            <a:pPr lvl="1"/>
            <a:endParaRPr dirty="0"/>
          </a:p>
        </p:txBody>
      </p:sp>
      <p:sp>
        <p:nvSpPr>
          <p:cNvPr id="26" name="Google Shape;26;p49"/>
          <p:cNvSpPr txBox="1"/>
          <p:nvPr userDrawn="1"/>
        </p:nvSpPr>
        <p:spPr>
          <a:xfrm>
            <a:off x="1" y="600804"/>
            <a:ext cx="219896" cy="867538"/>
          </a:xfrm>
          <a:prstGeom prst="rect">
            <a:avLst/>
          </a:prstGeom>
          <a:solidFill>
            <a:srgbClr val="FB7432"/>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Arial"/>
              <a:ea typeface="Arial"/>
              <a:cs typeface="Arial"/>
              <a:sym typeface="Arial"/>
            </a:endParaRPr>
          </a:p>
        </p:txBody>
      </p:sp>
      <p:pic>
        <p:nvPicPr>
          <p:cNvPr id="10" name="Picture 9"/>
          <p:cNvPicPr>
            <a:picLocks noChangeAspect="1"/>
          </p:cNvPicPr>
          <p:nvPr userDrawn="1"/>
        </p:nvPicPr>
        <p:blipFill>
          <a:blip r:embed="rId2"/>
          <a:stretch>
            <a:fillRect/>
          </a:stretch>
        </p:blipFill>
        <p:spPr>
          <a:xfrm>
            <a:off x="11389199" y="25370"/>
            <a:ext cx="802801" cy="1349067"/>
          </a:xfrm>
          <a:prstGeom prst="rect">
            <a:avLst/>
          </a:prstGeom>
        </p:spPr>
      </p:pic>
      <p:pic>
        <p:nvPicPr>
          <p:cNvPr id="3" name="Picture 2">
            <a:extLst>
              <a:ext uri="{FF2B5EF4-FFF2-40B4-BE49-F238E27FC236}">
                <a16:creationId xmlns:a16="http://schemas.microsoft.com/office/drawing/2014/main" id="{C27C59A4-873A-9F24-D0CF-49407B9C51BF}"/>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auto">
          <a:xfrm>
            <a:off x="0" y="17909"/>
            <a:ext cx="1197849" cy="582842"/>
          </a:xfrm>
          <a:prstGeom prst="rect">
            <a:avLst/>
          </a:prstGeom>
        </p:spPr>
      </p:pic>
      <p:pic>
        <p:nvPicPr>
          <p:cNvPr id="2" name="Picture 1">
            <a:extLst>
              <a:ext uri="{FF2B5EF4-FFF2-40B4-BE49-F238E27FC236}">
                <a16:creationId xmlns:a16="http://schemas.microsoft.com/office/drawing/2014/main" id="{2C8BF003-DE94-8FC6-3C20-271FF86E136E}"/>
              </a:ext>
            </a:extLst>
          </p:cNvPr>
          <p:cNvPicPr>
            <a:picLocks noChangeAspect="1" noChangeArrowheads="1"/>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0" y="6453319"/>
            <a:ext cx="11784330" cy="412541"/>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Connector 3">
            <a:extLst>
              <a:ext uri="{FF2B5EF4-FFF2-40B4-BE49-F238E27FC236}">
                <a16:creationId xmlns:a16="http://schemas.microsoft.com/office/drawing/2014/main" id="{449A8C01-8DC2-97C8-4F54-16BE6D03727C}"/>
              </a:ext>
            </a:extLst>
          </p:cNvPr>
          <p:cNvCxnSpPr>
            <a:cxnSpLocks/>
          </p:cNvCxnSpPr>
          <p:nvPr userDrawn="1"/>
        </p:nvCxnSpPr>
        <p:spPr>
          <a:xfrm>
            <a:off x="0" y="1468342"/>
            <a:ext cx="12192000"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5E00232-167D-C55B-1FD9-04BD27E02609}"/>
              </a:ext>
            </a:extLst>
          </p:cNvPr>
          <p:cNvSpPr txBox="1"/>
          <p:nvPr userDrawn="1"/>
        </p:nvSpPr>
        <p:spPr>
          <a:xfrm>
            <a:off x="15556230" y="3337560"/>
            <a:ext cx="184731" cy="307777"/>
          </a:xfrm>
          <a:prstGeom prst="rect">
            <a:avLst/>
          </a:prstGeom>
          <a:noFill/>
          <a:ln>
            <a:solidFill>
              <a:schemeClr val="accent2"/>
            </a:solidFill>
          </a:ln>
        </p:spPr>
        <p:txBody>
          <a:bodyPr wrap="none" rtlCol="0">
            <a:spAutoFit/>
          </a:bodyPr>
          <a:lstStyle/>
          <a:p>
            <a:endParaRPr lang="en-VN" dirty="0"/>
          </a:p>
        </p:txBody>
      </p:sp>
      <p:sp>
        <p:nvSpPr>
          <p:cNvPr id="25" name="Google Shape;25;p49"/>
          <p:cNvSpPr txBox="1">
            <a:spLocks noGrp="1"/>
          </p:cNvSpPr>
          <p:nvPr>
            <p:ph type="sldNum" idx="12"/>
          </p:nvPr>
        </p:nvSpPr>
        <p:spPr>
          <a:xfrm>
            <a:off x="11784330" y="6460934"/>
            <a:ext cx="412640" cy="387127"/>
          </a:xfrm>
          <a:prstGeom prst="rect">
            <a:avLst/>
          </a:prstGeom>
          <a:solidFill>
            <a:srgbClr val="FB7432"/>
          </a:solidFill>
          <a:ln/>
        </p:spPr>
        <p:style>
          <a:lnRef idx="2">
            <a:schemeClr val="accent2"/>
          </a:lnRef>
          <a:fillRef idx="1">
            <a:schemeClr val="lt1"/>
          </a:fillRef>
          <a:effectRef idx="0">
            <a:schemeClr val="accent2"/>
          </a:effectRef>
          <a:fontRef idx="minor">
            <a:schemeClr val="dk1"/>
          </a:fontRef>
        </p:style>
        <p:txBody>
          <a:bodyPr spcFirstLastPara="1" wrap="none" lIns="91425" tIns="45700" rIns="91425" bIns="45700" anchor="ctr" anchorCtr="0">
            <a:noAutofit/>
          </a:bodyPr>
          <a:lstStyle>
            <a:lvl1pPr marL="0" lvl="0" indent="0" algn="ctr">
              <a:spcBef>
                <a:spcPts val="0"/>
              </a:spcBef>
              <a:buNone/>
              <a:defRPr sz="1400" b="1">
                <a:solidFill>
                  <a:schemeClr val="bg1"/>
                </a:solidFill>
                <a:latin typeface="Arial"/>
                <a:ea typeface="Arial"/>
                <a:cs typeface="Arial"/>
                <a:sym typeface="Arial"/>
              </a:defRPr>
            </a:lvl1pPr>
            <a:lvl2pPr marL="0" lvl="1" indent="0" algn="r">
              <a:spcBef>
                <a:spcPts val="0"/>
              </a:spcBef>
              <a:buNone/>
              <a:defRPr sz="1200">
                <a:solidFill>
                  <a:schemeClr val="dk1"/>
                </a:solidFill>
                <a:latin typeface="Arial"/>
                <a:ea typeface="Arial"/>
                <a:cs typeface="Arial"/>
                <a:sym typeface="Arial"/>
              </a:defRPr>
            </a:lvl2pPr>
            <a:lvl3pPr marL="0" lvl="2" indent="0" algn="r">
              <a:spcBef>
                <a:spcPts val="0"/>
              </a:spcBef>
              <a:buNone/>
              <a:defRPr sz="1200">
                <a:solidFill>
                  <a:schemeClr val="dk1"/>
                </a:solidFill>
                <a:latin typeface="Arial"/>
                <a:ea typeface="Arial"/>
                <a:cs typeface="Arial"/>
                <a:sym typeface="Arial"/>
              </a:defRPr>
            </a:lvl3pPr>
            <a:lvl4pPr marL="0" lvl="3" indent="0" algn="r">
              <a:spcBef>
                <a:spcPts val="0"/>
              </a:spcBef>
              <a:buNone/>
              <a:defRPr sz="1200">
                <a:solidFill>
                  <a:schemeClr val="dk1"/>
                </a:solidFill>
                <a:latin typeface="Arial"/>
                <a:ea typeface="Arial"/>
                <a:cs typeface="Arial"/>
                <a:sym typeface="Arial"/>
              </a:defRPr>
            </a:lvl4pPr>
            <a:lvl5pPr marL="0" lvl="4" indent="0" algn="r">
              <a:spcBef>
                <a:spcPts val="0"/>
              </a:spcBef>
              <a:buNone/>
              <a:defRPr sz="1200">
                <a:solidFill>
                  <a:schemeClr val="dk1"/>
                </a:solidFill>
                <a:latin typeface="Arial"/>
                <a:ea typeface="Arial"/>
                <a:cs typeface="Arial"/>
                <a:sym typeface="Arial"/>
              </a:defRPr>
            </a:lvl5pPr>
            <a:lvl6pPr marL="0" lvl="5" indent="0" algn="r">
              <a:spcBef>
                <a:spcPts val="0"/>
              </a:spcBef>
              <a:buNone/>
              <a:defRPr sz="1200">
                <a:solidFill>
                  <a:schemeClr val="dk1"/>
                </a:solidFill>
                <a:latin typeface="Arial"/>
                <a:ea typeface="Arial"/>
                <a:cs typeface="Arial"/>
                <a:sym typeface="Arial"/>
              </a:defRPr>
            </a:lvl6pPr>
            <a:lvl7pPr marL="0" lvl="6" indent="0" algn="r">
              <a:spcBef>
                <a:spcPts val="0"/>
              </a:spcBef>
              <a:buNone/>
              <a:defRPr sz="1200">
                <a:solidFill>
                  <a:schemeClr val="dk1"/>
                </a:solidFill>
                <a:latin typeface="Arial"/>
                <a:ea typeface="Arial"/>
                <a:cs typeface="Arial"/>
                <a:sym typeface="Arial"/>
              </a:defRPr>
            </a:lvl7pPr>
            <a:lvl8pPr marL="0" lvl="7" indent="0" algn="r">
              <a:spcBef>
                <a:spcPts val="0"/>
              </a:spcBef>
              <a:buNone/>
              <a:defRPr sz="1200">
                <a:solidFill>
                  <a:schemeClr val="dk1"/>
                </a:solidFill>
                <a:latin typeface="Arial"/>
                <a:ea typeface="Arial"/>
                <a:cs typeface="Arial"/>
                <a:sym typeface="Arial"/>
              </a:defRPr>
            </a:lvl8pPr>
            <a:lvl9pPr marL="0" lvl="8" indent="0" algn="r">
              <a:spcBef>
                <a:spcPts val="0"/>
              </a:spcBef>
              <a:buNone/>
              <a:defRPr sz="1200">
                <a:solidFill>
                  <a:schemeClr val="dk1"/>
                </a:solidFill>
                <a:latin typeface="Arial"/>
                <a:ea typeface="Arial"/>
                <a:cs typeface="Arial"/>
                <a:sym typeface="Arial"/>
              </a:defRPr>
            </a:lvl9pPr>
          </a:lstStyle>
          <a:p>
            <a:fld id="{00000000-1234-1234-1234-123412341234}"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4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 name="Google Shape;12;p4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fld id="{FB8E955E-38D4-6645-BF9C-5404CE26DFBD}" type="datetime1">
              <a:rPr lang="en-US" smtClean="0"/>
              <a:t>3/22/2025</a:t>
            </a:fld>
            <a:endParaRPr/>
          </a:p>
        </p:txBody>
      </p:sp>
      <p:sp>
        <p:nvSpPr>
          <p:cNvPr id="13" name="Google Shape;13;p4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14" name="Google Shape;14;p4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ct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fld id="{00000000-1234-1234-1234-123412341234}" type="slidenum">
              <a:rPr lang="en-US" smtClean="0"/>
              <a:pPr/>
              <a:t>‹#›</a:t>
            </a:fld>
            <a:endParaRPr lang="en-US"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github.com/spring-projects/spring-ldap" TargetMode="External"/><Relationship Id="rId13" Type="http://schemas.openxmlformats.org/officeDocument/2006/relationships/hyperlink" Target="https://spring.io/projects/spring-data-geode" TargetMode="External"/><Relationship Id="rId3" Type="http://schemas.openxmlformats.org/officeDocument/2006/relationships/hyperlink" Target="https://spring.io/projects/spring-data-jdbc" TargetMode="External"/><Relationship Id="rId7" Type="http://schemas.openxmlformats.org/officeDocument/2006/relationships/hyperlink" Target="https://spring.io/projects/spring-data-ldap" TargetMode="External"/><Relationship Id="rId12" Type="http://schemas.openxmlformats.org/officeDocument/2006/relationships/hyperlink" Target="https://spring.io/projects/spring-data-cassandra" TargetMode="External"/><Relationship Id="rId2" Type="http://schemas.openxmlformats.org/officeDocument/2006/relationships/hyperlink" Target="https://github.com/spring-projects/spring-data-commons" TargetMode="External"/><Relationship Id="rId1" Type="http://schemas.openxmlformats.org/officeDocument/2006/relationships/slideLayout" Target="../slideLayouts/slideLayout2.xml"/><Relationship Id="rId6" Type="http://schemas.openxmlformats.org/officeDocument/2006/relationships/hyperlink" Target="https://github.com/spring-projects/spring-data-keyvalue" TargetMode="External"/><Relationship Id="rId11" Type="http://schemas.openxmlformats.org/officeDocument/2006/relationships/hyperlink" Target="https://spring.io/projects/spring-data-rest" TargetMode="External"/><Relationship Id="rId5" Type="http://schemas.openxmlformats.org/officeDocument/2006/relationships/hyperlink" Target="https://spring.io/projects/spring-data-jpa" TargetMode="External"/><Relationship Id="rId10" Type="http://schemas.openxmlformats.org/officeDocument/2006/relationships/hyperlink" Target="https://spring.io/projects/spring-data-redis" TargetMode="External"/><Relationship Id="rId4" Type="http://schemas.openxmlformats.org/officeDocument/2006/relationships/hyperlink" Target="https://spring.io/projects/spring-data-r2dbc" TargetMode="External"/><Relationship Id="rId9" Type="http://schemas.openxmlformats.org/officeDocument/2006/relationships/hyperlink" Target="https://spring.io/projects/spring-data-mongodb" TargetMode="Externa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
          <p:cNvSpPr txBox="1">
            <a:spLocks noGrp="1"/>
          </p:cNvSpPr>
          <p:nvPr>
            <p:ph type="ctrTitle"/>
          </p:nvPr>
        </p:nvSpPr>
        <p:spPr>
          <a:xfrm>
            <a:off x="1524000" y="2241458"/>
            <a:ext cx="9202270" cy="177436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91440" tIns="45720" rIns="91440" bIns="45720" rtlCol="0" anchor="ctr">
            <a:normAutofit/>
          </a:bodyPr>
          <a:lstStyle/>
          <a:p>
            <a:pPr>
              <a:spcBef>
                <a:spcPct val="0"/>
              </a:spcBef>
            </a:pPr>
            <a:r>
              <a:rPr lang="en-US" sz="4400" b="1" kern="1200" dirty="0">
                <a:solidFill>
                  <a:schemeClr val="accent2"/>
                </a:solidFill>
                <a:latin typeface="Arial" panose="020B0604020202020204" pitchFamily="34" charset="0"/>
                <a:ea typeface="+mj-ea"/>
                <a:cs typeface="Arial" panose="020B0604020202020204" pitchFamily="34" charset="0"/>
              </a:rPr>
              <a:t>Spring Data</a:t>
            </a:r>
            <a:endParaRPr sz="4400" b="1" kern="1200" dirty="0">
              <a:solidFill>
                <a:schemeClr val="accent2"/>
              </a:solidFill>
              <a:latin typeface="Arial" panose="020B0604020202020204" pitchFamily="34" charset="0"/>
              <a:ea typeface="+mj-ea"/>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98795C-4592-5B73-6A47-62C7D39B14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C1D9FA7-E68F-0421-76D5-C9AE4BC39F77}"/>
              </a:ext>
            </a:extLst>
          </p:cNvPr>
          <p:cNvSpPr>
            <a:spLocks noGrp="1"/>
          </p:cNvSpPr>
          <p:nvPr>
            <p:ph type="title"/>
          </p:nvPr>
        </p:nvSpPr>
        <p:spPr/>
        <p:txBody>
          <a:bodyPr/>
          <a:lstStyle/>
          <a:p>
            <a:r>
              <a:rPr lang="en-US" b="1" dirty="0"/>
              <a:t>Spring Data JPA Annotations</a:t>
            </a:r>
            <a:endParaRPr lang="en-US" dirty="0"/>
          </a:p>
        </p:txBody>
      </p:sp>
      <p:sp>
        <p:nvSpPr>
          <p:cNvPr id="4" name="Slide Number Placeholder 3">
            <a:extLst>
              <a:ext uri="{FF2B5EF4-FFF2-40B4-BE49-F238E27FC236}">
                <a16:creationId xmlns:a16="http://schemas.microsoft.com/office/drawing/2014/main" id="{A126DBB3-8CD9-A328-48CD-3423515822E2}"/>
              </a:ext>
            </a:extLst>
          </p:cNvPr>
          <p:cNvSpPr>
            <a:spLocks noGrp="1"/>
          </p:cNvSpPr>
          <p:nvPr>
            <p:ph type="sldNum" idx="12"/>
          </p:nvPr>
        </p:nvSpPr>
        <p:spPr/>
        <p:txBody>
          <a:bodyPr/>
          <a:lstStyle/>
          <a:p>
            <a:fld id="{00000000-1234-1234-1234-123412341234}" type="slidenum">
              <a:rPr lang="en-US" smtClean="0"/>
              <a:pPr/>
              <a:t>10</a:t>
            </a:fld>
            <a:endParaRPr lang="en-US" dirty="0"/>
          </a:p>
        </p:txBody>
      </p:sp>
      <p:sp>
        <p:nvSpPr>
          <p:cNvPr id="8" name="Rectangle 4">
            <a:extLst>
              <a:ext uri="{FF2B5EF4-FFF2-40B4-BE49-F238E27FC236}">
                <a16:creationId xmlns:a16="http://schemas.microsoft.com/office/drawing/2014/main" id="{05276F84-41EF-3E86-17F1-72F7CC2504B0}"/>
              </a:ext>
            </a:extLst>
          </p:cNvPr>
          <p:cNvSpPr>
            <a:spLocks noGrp="1" noChangeArrowheads="1"/>
          </p:cNvSpPr>
          <p:nvPr>
            <p:ph type="body" idx="1"/>
          </p:nvPr>
        </p:nvSpPr>
        <p:spPr bwMode="auto">
          <a:xfrm>
            <a:off x="219897" y="1850996"/>
            <a:ext cx="11645223" cy="4493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@Entity:</a:t>
            </a:r>
            <a:r>
              <a:rPr kumimoji="0" lang="en-US" altLang="en-US" b="0" i="0" u="none" strike="noStrike" cap="none" normalizeH="0" baseline="0" dirty="0">
                <a:ln>
                  <a:noFill/>
                </a:ln>
                <a:solidFill>
                  <a:schemeClr val="tx1"/>
                </a:solidFill>
                <a:effectLst/>
                <a:latin typeface="Arial" panose="020B0604020202020204" pitchFamily="34" charset="0"/>
              </a:rPr>
              <a:t> Marks a class as a JPA entity, indicating that it represents a database table.   </a:t>
            </a:r>
          </a:p>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@Table:</a:t>
            </a:r>
            <a:r>
              <a:rPr kumimoji="0" lang="en-US" altLang="en-US" b="0" i="0" u="none" strike="noStrike" cap="none" normalizeH="0" baseline="0" dirty="0">
                <a:ln>
                  <a:noFill/>
                </a:ln>
                <a:solidFill>
                  <a:schemeClr val="tx1"/>
                </a:solidFill>
                <a:effectLst/>
                <a:latin typeface="Arial" panose="020B0604020202020204" pitchFamily="34" charset="0"/>
              </a:rPr>
              <a:t> Specifies the name of the database table to which the entity is mapped.   </a:t>
            </a:r>
          </a:p>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@Id:</a:t>
            </a:r>
            <a:r>
              <a:rPr kumimoji="0" lang="en-US" altLang="en-US" b="0" i="0" u="none" strike="noStrike" cap="none" normalizeH="0" baseline="0" dirty="0">
                <a:ln>
                  <a:noFill/>
                </a:ln>
                <a:solidFill>
                  <a:schemeClr val="tx1"/>
                </a:solidFill>
                <a:effectLst/>
                <a:latin typeface="Arial" panose="020B0604020202020204" pitchFamily="34" charset="0"/>
              </a:rPr>
              <a:t> Marks a field as the primary key of the entity. </a:t>
            </a:r>
          </a:p>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@GeneratedValue:</a:t>
            </a:r>
            <a:r>
              <a:rPr kumimoji="0" lang="en-US" altLang="en-US" b="0" i="0" u="none" strike="noStrike" cap="none" normalizeH="0" baseline="0" dirty="0">
                <a:ln>
                  <a:noFill/>
                </a:ln>
                <a:solidFill>
                  <a:schemeClr val="tx1"/>
                </a:solidFill>
                <a:effectLst/>
                <a:latin typeface="Arial" panose="020B0604020202020204" pitchFamily="34" charset="0"/>
              </a:rPr>
              <a:t> Specifies the strategy for generating primary key values (e.g., </a:t>
            </a:r>
            <a:r>
              <a:rPr kumimoji="0" lang="en-US" altLang="en-US" b="0" i="0" u="none" strike="noStrike" cap="none" normalizeH="0" baseline="0" dirty="0" err="1">
                <a:ln>
                  <a:noFill/>
                </a:ln>
                <a:solidFill>
                  <a:schemeClr val="tx1"/>
                </a:solidFill>
                <a:effectLst/>
                <a:latin typeface="Arial Unicode MS"/>
              </a:rPr>
              <a:t>GenerationType.IDENTITY</a:t>
            </a:r>
            <a:r>
              <a:rPr kumimoji="0" lang="en-US" altLang="en-US" b="0" i="0" u="none" strike="noStrike" cap="none" normalizeH="0" baseline="0" dirty="0">
                <a:ln>
                  <a:noFill/>
                </a:ln>
                <a:solidFill>
                  <a:schemeClr val="tx1"/>
                </a:solidFill>
                <a:effectLst/>
              </a:rPr>
              <a:t>, </a:t>
            </a:r>
            <a:r>
              <a:rPr kumimoji="0" lang="en-US" altLang="en-US" b="0" i="0" u="none" strike="noStrike" cap="none" normalizeH="0" baseline="0" dirty="0" err="1">
                <a:ln>
                  <a:noFill/>
                </a:ln>
                <a:solidFill>
                  <a:schemeClr val="tx1"/>
                </a:solidFill>
                <a:effectLst/>
                <a:latin typeface="Arial Unicode MS"/>
              </a:rPr>
              <a:t>GenerationType.AUTO</a:t>
            </a:r>
            <a:r>
              <a:rPr kumimoji="0" lang="en-US" altLang="en-US" b="0" i="0" u="none" strike="noStrike" cap="none" normalizeH="0" baseline="0" dirty="0">
                <a:ln>
                  <a:noFill/>
                </a:ln>
                <a:solidFill>
                  <a:schemeClr val="tx1"/>
                </a:solidFill>
                <a:effectLst/>
              </a:rPr>
              <a:t>, </a:t>
            </a:r>
            <a:r>
              <a:rPr kumimoji="0" lang="en-US" altLang="en-US" b="0" i="0" u="none" strike="noStrike" cap="none" normalizeH="0" baseline="0" dirty="0" err="1">
                <a:ln>
                  <a:noFill/>
                </a:ln>
                <a:solidFill>
                  <a:schemeClr val="tx1"/>
                </a:solidFill>
                <a:effectLst/>
                <a:latin typeface="Arial Unicode MS"/>
              </a:rPr>
              <a:t>GenerationType.SEQUENCE</a:t>
            </a:r>
            <a:r>
              <a:rPr kumimoji="0" lang="en-US" altLang="en-US" b="0" i="0" u="none" strike="noStrike" cap="none" normalizeH="0" baseline="0" dirty="0">
                <a:ln>
                  <a:noFill/>
                </a:ln>
                <a:solidFill>
                  <a:schemeClr val="tx1"/>
                </a:solidFill>
                <a:effectLst/>
              </a:rPr>
              <a:t>, </a:t>
            </a:r>
            <a:r>
              <a:rPr kumimoji="0" lang="en-US" altLang="en-US" b="0" i="0" u="none" strike="noStrike" cap="none" normalizeH="0" baseline="0" dirty="0" err="1">
                <a:ln>
                  <a:noFill/>
                </a:ln>
                <a:solidFill>
                  <a:schemeClr val="tx1"/>
                </a:solidFill>
                <a:effectLst/>
                <a:latin typeface="Arial Unicode MS"/>
              </a:rPr>
              <a:t>GenerationType.TABLE</a:t>
            </a:r>
            <a:r>
              <a:rPr kumimoji="0" lang="en-US" altLang="en-US" b="0" i="0" u="none" strike="noStrike" cap="none" normalizeH="0" baseline="0" dirty="0">
                <a:ln>
                  <a:noFill/>
                </a:ln>
                <a:solidFill>
                  <a:schemeClr val="tx1"/>
                </a:solidFill>
                <a:effectLst/>
              </a:rPr>
              <a:t>).</a:t>
            </a:r>
            <a:r>
              <a:rPr kumimoji="0" lang="en-US" altLang="en-US" b="0" i="0" u="none" strike="noStrike" cap="none" normalizeH="0" baseline="0" dirty="0">
                <a:ln>
                  <a:noFill/>
                </a:ln>
                <a:solidFill>
                  <a:schemeClr val="tx1"/>
                </a:solidFill>
                <a:effectLst/>
                <a:latin typeface="Arial" panose="020B0604020202020204" pitchFamily="34" charset="0"/>
              </a:rPr>
              <a:t> </a:t>
            </a:r>
          </a:p>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@Column:</a:t>
            </a:r>
            <a:r>
              <a:rPr kumimoji="0" lang="en-US" altLang="en-US" b="0" i="0" u="none" strike="noStrike" cap="none" normalizeH="0" baseline="0" dirty="0">
                <a:ln>
                  <a:noFill/>
                </a:ln>
                <a:solidFill>
                  <a:schemeClr val="tx1"/>
                </a:solidFill>
                <a:effectLst/>
                <a:latin typeface="Arial" panose="020B0604020202020204" pitchFamily="34" charset="0"/>
              </a:rPr>
              <a:t> Configures column-specific properties like name, length, nullable, and unique constraints.   </a:t>
            </a:r>
          </a:p>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endParaRPr kumimoji="0" lang="en-US" altLang="en-US"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4964991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785580-E642-4951-140C-8578FC7728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727F117-C3D1-ECAB-1F64-1A7011A1CB7E}"/>
              </a:ext>
            </a:extLst>
          </p:cNvPr>
          <p:cNvSpPr>
            <a:spLocks noGrp="1"/>
          </p:cNvSpPr>
          <p:nvPr>
            <p:ph type="title"/>
          </p:nvPr>
        </p:nvSpPr>
        <p:spPr/>
        <p:txBody>
          <a:bodyPr/>
          <a:lstStyle/>
          <a:p>
            <a:r>
              <a:rPr lang="en-US" b="1" dirty="0"/>
              <a:t>Relationship Mapping Annotations</a:t>
            </a:r>
            <a:endParaRPr lang="en-US" dirty="0"/>
          </a:p>
        </p:txBody>
      </p:sp>
      <p:sp>
        <p:nvSpPr>
          <p:cNvPr id="4" name="Slide Number Placeholder 3">
            <a:extLst>
              <a:ext uri="{FF2B5EF4-FFF2-40B4-BE49-F238E27FC236}">
                <a16:creationId xmlns:a16="http://schemas.microsoft.com/office/drawing/2014/main" id="{B60BD394-5BA6-CF41-86A1-7BAA25FEACC7}"/>
              </a:ext>
            </a:extLst>
          </p:cNvPr>
          <p:cNvSpPr>
            <a:spLocks noGrp="1"/>
          </p:cNvSpPr>
          <p:nvPr>
            <p:ph type="sldNum" idx="12"/>
          </p:nvPr>
        </p:nvSpPr>
        <p:spPr/>
        <p:txBody>
          <a:bodyPr/>
          <a:lstStyle/>
          <a:p>
            <a:fld id="{00000000-1234-1234-1234-123412341234}" type="slidenum">
              <a:rPr lang="en-US" smtClean="0"/>
              <a:pPr/>
              <a:t>11</a:t>
            </a:fld>
            <a:endParaRPr lang="en-US" dirty="0"/>
          </a:p>
        </p:txBody>
      </p:sp>
      <p:sp>
        <p:nvSpPr>
          <p:cNvPr id="3" name="Rectangle 1">
            <a:extLst>
              <a:ext uri="{FF2B5EF4-FFF2-40B4-BE49-F238E27FC236}">
                <a16:creationId xmlns:a16="http://schemas.microsoft.com/office/drawing/2014/main" id="{055890E3-2D9D-7ECD-27AE-CD13F46BA615}"/>
              </a:ext>
            </a:extLst>
          </p:cNvPr>
          <p:cNvSpPr>
            <a:spLocks noGrp="1" noChangeArrowheads="1"/>
          </p:cNvSpPr>
          <p:nvPr>
            <p:ph type="body" idx="1"/>
          </p:nvPr>
        </p:nvSpPr>
        <p:spPr bwMode="auto">
          <a:xfrm>
            <a:off x="219897" y="2326904"/>
            <a:ext cx="11868395" cy="3093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@OneToOne:</a:t>
            </a:r>
            <a:r>
              <a:rPr kumimoji="0" lang="en-US" altLang="en-US" b="0" i="0" u="none" strike="noStrike" cap="none" normalizeH="0" baseline="0" dirty="0">
                <a:ln>
                  <a:noFill/>
                </a:ln>
                <a:solidFill>
                  <a:schemeClr val="tx1"/>
                </a:solidFill>
                <a:effectLst/>
                <a:latin typeface="Arial" panose="020B0604020202020204" pitchFamily="34" charset="0"/>
              </a:rPr>
              <a:t> Defines a one-to-one relationship between two entities.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@OneToMany:</a:t>
            </a:r>
            <a:r>
              <a:rPr kumimoji="0" lang="en-US" altLang="en-US" b="0" i="0" u="none" strike="noStrike" cap="none" normalizeH="0" baseline="0" dirty="0">
                <a:ln>
                  <a:noFill/>
                </a:ln>
                <a:solidFill>
                  <a:schemeClr val="tx1"/>
                </a:solidFill>
                <a:effectLst/>
                <a:latin typeface="Arial" panose="020B0604020202020204" pitchFamily="34" charset="0"/>
              </a:rPr>
              <a:t> Defines a one-to-many relationship between two entities.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@ManyToOne:</a:t>
            </a:r>
            <a:r>
              <a:rPr kumimoji="0" lang="en-US" altLang="en-US" b="0" i="0" u="none" strike="noStrike" cap="none" normalizeH="0" baseline="0" dirty="0">
                <a:ln>
                  <a:noFill/>
                </a:ln>
                <a:solidFill>
                  <a:schemeClr val="tx1"/>
                </a:solidFill>
                <a:effectLst/>
                <a:latin typeface="Arial" panose="020B0604020202020204" pitchFamily="34" charset="0"/>
              </a:rPr>
              <a:t> Defines a many-to-one relationship between two entities.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@ManyToMany:</a:t>
            </a:r>
            <a:r>
              <a:rPr kumimoji="0" lang="en-US" altLang="en-US" b="0" i="0" u="none" strike="noStrike" cap="none" normalizeH="0" baseline="0" dirty="0">
                <a:ln>
                  <a:noFill/>
                </a:ln>
                <a:solidFill>
                  <a:schemeClr val="tx1"/>
                </a:solidFill>
                <a:effectLst/>
                <a:latin typeface="Arial" panose="020B0604020202020204" pitchFamily="34" charset="0"/>
              </a:rPr>
              <a:t> Defines a many-to-many relationship between two entities.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@JoinColumn:</a:t>
            </a:r>
            <a:r>
              <a:rPr kumimoji="0" lang="en-US" altLang="en-US" b="0" i="0" u="none" strike="noStrike" cap="none" normalizeH="0" baseline="0" dirty="0">
                <a:ln>
                  <a:noFill/>
                </a:ln>
                <a:solidFill>
                  <a:schemeClr val="tx1"/>
                </a:solidFill>
                <a:effectLst/>
                <a:latin typeface="Arial" panose="020B0604020202020204" pitchFamily="34" charset="0"/>
              </a:rPr>
              <a:t> Specifies the foreign key column in the database table </a:t>
            </a:r>
          </a:p>
        </p:txBody>
      </p:sp>
    </p:spTree>
    <p:extLst>
      <p:ext uri="{BB962C8B-B14F-4D97-AF65-F5344CB8AC3E}">
        <p14:creationId xmlns:p14="http://schemas.microsoft.com/office/powerpoint/2010/main" val="42482631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3B76A5-F2B2-FF2F-AB41-9FB9C9BE60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22E0A69-D338-FE94-3AFF-C232CBA2514E}"/>
              </a:ext>
            </a:extLst>
          </p:cNvPr>
          <p:cNvSpPr>
            <a:spLocks noGrp="1"/>
          </p:cNvSpPr>
          <p:nvPr>
            <p:ph type="title"/>
          </p:nvPr>
        </p:nvSpPr>
        <p:spPr/>
        <p:txBody>
          <a:bodyPr/>
          <a:lstStyle/>
          <a:p>
            <a:r>
              <a:rPr lang="en-US" b="1" dirty="0"/>
              <a:t>Query Annotations</a:t>
            </a:r>
            <a:endParaRPr lang="en-US" dirty="0"/>
          </a:p>
        </p:txBody>
      </p:sp>
      <p:sp>
        <p:nvSpPr>
          <p:cNvPr id="4" name="Slide Number Placeholder 3">
            <a:extLst>
              <a:ext uri="{FF2B5EF4-FFF2-40B4-BE49-F238E27FC236}">
                <a16:creationId xmlns:a16="http://schemas.microsoft.com/office/drawing/2014/main" id="{D5FECE33-D0D9-48F2-60A8-139A3E6B04F3}"/>
              </a:ext>
            </a:extLst>
          </p:cNvPr>
          <p:cNvSpPr>
            <a:spLocks noGrp="1"/>
          </p:cNvSpPr>
          <p:nvPr>
            <p:ph type="sldNum" idx="12"/>
          </p:nvPr>
        </p:nvSpPr>
        <p:spPr/>
        <p:txBody>
          <a:bodyPr/>
          <a:lstStyle/>
          <a:p>
            <a:fld id="{00000000-1234-1234-1234-123412341234}" type="slidenum">
              <a:rPr lang="en-US" smtClean="0"/>
              <a:pPr/>
              <a:t>12</a:t>
            </a:fld>
            <a:endParaRPr lang="en-US" dirty="0"/>
          </a:p>
        </p:txBody>
      </p:sp>
      <p:sp>
        <p:nvSpPr>
          <p:cNvPr id="6" name="Rectangle 2">
            <a:extLst>
              <a:ext uri="{FF2B5EF4-FFF2-40B4-BE49-F238E27FC236}">
                <a16:creationId xmlns:a16="http://schemas.microsoft.com/office/drawing/2014/main" id="{DFCD7D85-EA1C-C619-712E-2268E065A42A}"/>
              </a:ext>
            </a:extLst>
          </p:cNvPr>
          <p:cNvSpPr>
            <a:spLocks noGrp="1" noChangeArrowheads="1"/>
          </p:cNvSpPr>
          <p:nvPr>
            <p:ph type="body" idx="1"/>
          </p:nvPr>
        </p:nvSpPr>
        <p:spPr bwMode="auto">
          <a:xfrm>
            <a:off x="122530" y="1557073"/>
            <a:ext cx="11792511" cy="4967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Arial" panose="020B0604020202020204" pitchFamily="34" charset="0"/>
              </a:rPr>
              <a:t>@Query:</a:t>
            </a:r>
            <a:r>
              <a:rPr kumimoji="0" lang="en-US" altLang="en-US" sz="2400" b="0" i="0" u="none" strike="noStrike" cap="none" normalizeH="0" baseline="0" dirty="0">
                <a:ln>
                  <a:noFill/>
                </a:ln>
                <a:solidFill>
                  <a:schemeClr val="tx1"/>
                </a:solidFill>
                <a:effectLst/>
                <a:latin typeface="Arial" panose="020B0604020202020204" pitchFamily="34" charset="0"/>
              </a:rPr>
              <a:t> Defines a custom JPQL or native SQL query.   </a:t>
            </a:r>
          </a:p>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Arial" panose="020B0604020202020204" pitchFamily="34" charset="0"/>
              </a:rPr>
              <a:t>@Modifying:</a:t>
            </a:r>
            <a:r>
              <a:rPr kumimoji="0" lang="en-US" altLang="en-US" sz="2400" b="0" i="0" u="none" strike="noStrike" cap="none" normalizeH="0" baseline="0" dirty="0">
                <a:ln>
                  <a:noFill/>
                </a:ln>
                <a:solidFill>
                  <a:schemeClr val="tx1"/>
                </a:solidFill>
                <a:effectLst/>
                <a:latin typeface="Arial" panose="020B0604020202020204" pitchFamily="34" charset="0"/>
              </a:rPr>
              <a:t> Indicates that a query modifies data.</a:t>
            </a:r>
          </a:p>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Arial" panose="020B0604020202020204" pitchFamily="34" charset="0"/>
              </a:rPr>
              <a:t>@Param:</a:t>
            </a:r>
            <a:r>
              <a:rPr kumimoji="0" lang="en-US" altLang="en-US" sz="2400" b="0" i="0" u="none" strike="noStrike" cap="none" normalizeH="0" baseline="0" dirty="0">
                <a:ln>
                  <a:noFill/>
                </a:ln>
                <a:solidFill>
                  <a:schemeClr val="tx1"/>
                </a:solidFill>
                <a:effectLst/>
                <a:latin typeface="Arial" panose="020B0604020202020204" pitchFamily="34" charset="0"/>
              </a:rPr>
              <a:t> Binds a parameter to a query.   </a:t>
            </a:r>
          </a:p>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Arial" panose="020B0604020202020204" pitchFamily="34" charset="0"/>
              </a:rPr>
              <a:t>Other Annotations</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Arial" panose="020B0604020202020204" pitchFamily="34" charset="0"/>
              </a:rPr>
              <a:t>@Temporal:</a:t>
            </a:r>
            <a:r>
              <a:rPr kumimoji="0" lang="en-US" altLang="en-US" sz="2400" b="0" i="0" u="none" strike="noStrike" cap="none" normalizeH="0" baseline="0" dirty="0">
                <a:ln>
                  <a:noFill/>
                </a:ln>
                <a:solidFill>
                  <a:schemeClr val="tx1"/>
                </a:solidFill>
                <a:effectLst/>
                <a:latin typeface="Arial" panose="020B0604020202020204" pitchFamily="34" charset="0"/>
              </a:rPr>
              <a:t> Specifies the temporal type of a field.</a:t>
            </a:r>
            <a:br>
              <a:rPr kumimoji="0" lang="en-US" altLang="en-US" sz="2400" b="0" i="0" u="none" strike="noStrike" cap="none" normalizeH="0" baseline="0" dirty="0">
                <a:ln>
                  <a:noFill/>
                </a:ln>
                <a:solidFill>
                  <a:schemeClr val="tx1"/>
                </a:solidFill>
                <a:effectLst/>
                <a:latin typeface="Arial" panose="020B0604020202020204" pitchFamily="34" charset="0"/>
              </a:rPr>
            </a:br>
            <a:r>
              <a:rPr kumimoji="0" lang="en-US" altLang="en-US" sz="2400" b="0" i="1" u="none" strike="noStrike" cap="none" normalizeH="0" baseline="0" dirty="0">
                <a:ln>
                  <a:noFill/>
                </a:ln>
                <a:solidFill>
                  <a:schemeClr val="tx1"/>
                </a:solidFill>
                <a:effectLst/>
                <a:latin typeface="Arial" panose="020B0604020202020204" pitchFamily="34" charset="0"/>
              </a:rPr>
              <a:t>(e.g., </a:t>
            </a:r>
            <a:r>
              <a:rPr kumimoji="0" lang="en-US" altLang="en-US" sz="2400" b="0" i="1" u="none" strike="noStrike" cap="none" normalizeH="0" baseline="0" dirty="0" err="1">
                <a:ln>
                  <a:noFill/>
                </a:ln>
                <a:solidFill>
                  <a:schemeClr val="tx1"/>
                </a:solidFill>
                <a:effectLst/>
                <a:latin typeface="Arial Unicode MS"/>
              </a:rPr>
              <a:t>TemporalType.DATE</a:t>
            </a:r>
            <a:r>
              <a:rPr kumimoji="0" lang="en-US" altLang="en-US" sz="2400" b="0" i="1" u="none" strike="noStrike" cap="none" normalizeH="0" baseline="0" dirty="0" err="1">
                <a:ln>
                  <a:noFill/>
                </a:ln>
                <a:solidFill>
                  <a:schemeClr val="tx1"/>
                </a:solidFill>
                <a:effectLst/>
              </a:rPr>
              <a:t>,</a:t>
            </a:r>
            <a:r>
              <a:rPr kumimoji="0" lang="en-US" altLang="en-US" sz="2400" b="0" i="1" u="none" strike="noStrike" cap="none" normalizeH="0" baseline="0" dirty="0" err="1">
                <a:ln>
                  <a:noFill/>
                </a:ln>
                <a:solidFill>
                  <a:schemeClr val="tx1"/>
                </a:solidFill>
                <a:effectLst/>
                <a:latin typeface="Arial Unicode MS"/>
              </a:rPr>
              <a:t>TemporalType.TIME</a:t>
            </a:r>
            <a:r>
              <a:rPr kumimoji="0" lang="en-US" altLang="en-US" sz="2400" b="0" i="1" u="none" strike="noStrike" cap="none" normalizeH="0" baseline="0" dirty="0" err="1">
                <a:ln>
                  <a:noFill/>
                </a:ln>
                <a:solidFill>
                  <a:schemeClr val="tx1"/>
                </a:solidFill>
                <a:effectLst/>
              </a:rPr>
              <a:t>,</a:t>
            </a:r>
            <a:r>
              <a:rPr kumimoji="0" lang="en-US" altLang="en-US" sz="2400" b="0" i="1" u="none" strike="noStrike" cap="none" normalizeH="0" baseline="0" dirty="0" err="1">
                <a:ln>
                  <a:noFill/>
                </a:ln>
                <a:solidFill>
                  <a:schemeClr val="tx1"/>
                </a:solidFill>
                <a:effectLst/>
                <a:latin typeface="Arial Unicode MS"/>
              </a:rPr>
              <a:t>TemporalType.TIMESTAMP</a:t>
            </a:r>
            <a:r>
              <a:rPr kumimoji="0" lang="en-US" altLang="en-US" sz="2400" b="0" i="1" u="none" strike="noStrike" cap="none" normalizeH="0" baseline="0" dirty="0">
                <a:ln>
                  <a:noFill/>
                </a:ln>
                <a:solidFill>
                  <a:schemeClr val="tx1"/>
                </a:solidFill>
                <a:effectLst/>
              </a:rPr>
              <a:t>)</a:t>
            </a:r>
            <a:endParaRPr kumimoji="0" lang="en-US" altLang="en-US" sz="2400" b="0" i="1" u="none" strike="noStrike" cap="none" normalizeH="0" baseline="0" dirty="0">
              <a:ln>
                <a:noFill/>
              </a:ln>
              <a:solidFill>
                <a:schemeClr val="tx1"/>
              </a:solidFill>
              <a:effectLst/>
              <a:latin typeface="Arial" panose="020B0604020202020204" pitchFamily="34" charset="0"/>
            </a:endParaRPr>
          </a:p>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Arial" panose="020B0604020202020204" pitchFamily="34" charset="0"/>
              </a:rPr>
              <a:t>@Enumerated:</a:t>
            </a:r>
            <a:r>
              <a:rPr kumimoji="0" lang="en-US" altLang="en-US" sz="2400" b="0" i="0" u="none" strike="noStrike" cap="none" normalizeH="0" baseline="0" dirty="0">
                <a:ln>
                  <a:noFill/>
                </a:ln>
                <a:solidFill>
                  <a:schemeClr val="tx1"/>
                </a:solidFill>
                <a:effectLst/>
                <a:latin typeface="Arial" panose="020B0604020202020204" pitchFamily="34" charset="0"/>
              </a:rPr>
              <a:t> Specifies the enumeration type for a field. </a:t>
            </a:r>
          </a:p>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Arial" panose="020B0604020202020204" pitchFamily="34" charset="0"/>
              </a:rPr>
              <a:t>@Lob:</a:t>
            </a:r>
            <a:r>
              <a:rPr kumimoji="0" lang="en-US" altLang="en-US" sz="2400" b="0" i="0" u="none" strike="noStrike" cap="none" normalizeH="0" baseline="0" dirty="0">
                <a:ln>
                  <a:noFill/>
                </a:ln>
                <a:solidFill>
                  <a:schemeClr val="tx1"/>
                </a:solidFill>
                <a:effectLst/>
                <a:latin typeface="Arial" panose="020B0604020202020204" pitchFamily="34" charset="0"/>
              </a:rPr>
              <a:t> Maps large object types (e.g., CLOB, BLOB). </a:t>
            </a:r>
          </a:p>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Arial" panose="020B0604020202020204" pitchFamily="34" charset="0"/>
              </a:rPr>
              <a:t>@Transient:</a:t>
            </a:r>
            <a:r>
              <a:rPr kumimoji="0" lang="en-US" altLang="en-US" sz="2400" b="0" i="0" u="none" strike="noStrike" cap="none" normalizeH="0" baseline="0" dirty="0">
                <a:ln>
                  <a:noFill/>
                </a:ln>
                <a:solidFill>
                  <a:schemeClr val="tx1"/>
                </a:solidFill>
                <a:effectLst/>
                <a:latin typeface="Arial" panose="020B0604020202020204" pitchFamily="34" charset="0"/>
              </a:rPr>
              <a:t> Excludes a field from persistence. </a:t>
            </a:r>
          </a:p>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Arial" panose="020B0604020202020204" pitchFamily="34" charset="0"/>
              </a:rPr>
              <a:t>@Version:</a:t>
            </a:r>
            <a:r>
              <a:rPr kumimoji="0" lang="en-US" altLang="en-US" sz="2400" b="0" i="0" u="none" strike="noStrike" cap="none" normalizeH="0" baseline="0" dirty="0">
                <a:ln>
                  <a:noFill/>
                </a:ln>
                <a:solidFill>
                  <a:schemeClr val="tx1"/>
                </a:solidFill>
                <a:effectLst/>
                <a:latin typeface="Arial" panose="020B0604020202020204" pitchFamily="34" charset="0"/>
              </a:rPr>
              <a:t> Specifies a version field for optimistic locking.</a:t>
            </a:r>
          </a:p>
          <a:p>
            <a:pPr marL="457200" marR="0" lvl="0" indent="-457200" algn="l" defTabSz="914400" rtl="0" eaLnBrk="0" fontAlgn="base" latinLnBrk="0" hangingPunct="0">
              <a:spcBef>
                <a:spcPct val="0"/>
              </a:spcBef>
              <a:spcAft>
                <a:spcPct val="0"/>
              </a:spcAft>
              <a:buClrTx/>
              <a:buSzTx/>
              <a:buFont typeface="Wingdings" panose="05000000000000000000" pitchFamily="2" charset="2"/>
              <a:buChar char="v"/>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5966946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02D759-5E05-8993-4FA9-352215F191FB}"/>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757C5DD-8A3F-5FE5-BC24-A74103959D51}"/>
              </a:ext>
            </a:extLst>
          </p:cNvPr>
          <p:cNvSpPr>
            <a:spLocks noGrp="1"/>
          </p:cNvSpPr>
          <p:nvPr>
            <p:ph type="sldNum" idx="12"/>
          </p:nvPr>
        </p:nvSpPr>
        <p:spPr/>
        <p:txBody>
          <a:bodyPr/>
          <a:lstStyle/>
          <a:p>
            <a:fld id="{00000000-1234-1234-1234-123412341234}" type="slidenum">
              <a:rPr lang="en-US" smtClean="0"/>
              <a:pPr/>
              <a:t>13</a:t>
            </a:fld>
            <a:endParaRPr lang="en-US" dirty="0"/>
          </a:p>
        </p:txBody>
      </p:sp>
      <p:sp>
        <p:nvSpPr>
          <p:cNvPr id="5" name="Google Shape;91;p1">
            <a:extLst>
              <a:ext uri="{FF2B5EF4-FFF2-40B4-BE49-F238E27FC236}">
                <a16:creationId xmlns:a16="http://schemas.microsoft.com/office/drawing/2014/main" id="{9A951E46-F481-279D-F266-0FDF0ACA3560}"/>
              </a:ext>
            </a:extLst>
          </p:cNvPr>
          <p:cNvSpPr txBox="1">
            <a:spLocks/>
          </p:cNvSpPr>
          <p:nvPr/>
        </p:nvSpPr>
        <p:spPr>
          <a:xfrm>
            <a:off x="0" y="2796630"/>
            <a:ext cx="12196970" cy="148145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vert="horz" wrap="square" lIns="91440" tIns="45720" rIns="91440" bIns="45720" rtlCol="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Arial"/>
              <a:buNone/>
              <a:defRPr sz="40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spcBef>
                <a:spcPct val="0"/>
              </a:spcBef>
            </a:pPr>
            <a:r>
              <a:rPr lang="en-US" sz="4400" kern="1200" dirty="0">
                <a:solidFill>
                  <a:schemeClr val="accent2"/>
                </a:solidFill>
                <a:latin typeface="Arial" panose="020B0604020202020204" pitchFamily="34" charset="0"/>
                <a:ea typeface="+mj-ea"/>
                <a:cs typeface="Arial" panose="020B0604020202020204" pitchFamily="34" charset="0"/>
              </a:rPr>
              <a:t>JPA Query Methods</a:t>
            </a:r>
          </a:p>
        </p:txBody>
      </p:sp>
    </p:spTree>
    <p:extLst>
      <p:ext uri="{BB962C8B-B14F-4D97-AF65-F5344CB8AC3E}">
        <p14:creationId xmlns:p14="http://schemas.microsoft.com/office/powerpoint/2010/main" val="4068845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305DA4-AFC7-D7F4-CEEE-F0E24158318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46783D-9746-4F1E-319E-A2E3FA242C50}"/>
              </a:ext>
            </a:extLst>
          </p:cNvPr>
          <p:cNvSpPr>
            <a:spLocks noGrp="1"/>
          </p:cNvSpPr>
          <p:nvPr>
            <p:ph type="title"/>
          </p:nvPr>
        </p:nvSpPr>
        <p:spPr>
          <a:xfrm>
            <a:off x="238185" y="750543"/>
            <a:ext cx="11169301" cy="650138"/>
          </a:xfrm>
        </p:spPr>
        <p:txBody>
          <a:bodyPr>
            <a:normAutofit/>
          </a:bodyPr>
          <a:lstStyle/>
          <a:p>
            <a:r>
              <a:rPr lang="en-US" sz="2800" b="0" dirty="0"/>
              <a:t>JPA Query</a:t>
            </a:r>
            <a:endParaRPr lang="en-US" sz="2800" dirty="0"/>
          </a:p>
        </p:txBody>
      </p:sp>
      <p:sp>
        <p:nvSpPr>
          <p:cNvPr id="4" name="Slide Number Placeholder 3">
            <a:extLst>
              <a:ext uri="{FF2B5EF4-FFF2-40B4-BE49-F238E27FC236}">
                <a16:creationId xmlns:a16="http://schemas.microsoft.com/office/drawing/2014/main" id="{3EEBD578-3A8D-BB6C-B394-A97BCECC7C81}"/>
              </a:ext>
            </a:extLst>
          </p:cNvPr>
          <p:cNvSpPr>
            <a:spLocks noGrp="1"/>
          </p:cNvSpPr>
          <p:nvPr>
            <p:ph type="sldNum" idx="12"/>
          </p:nvPr>
        </p:nvSpPr>
        <p:spPr/>
        <p:txBody>
          <a:bodyPr/>
          <a:lstStyle/>
          <a:p>
            <a:fld id="{00000000-1234-1234-1234-123412341234}" type="slidenum">
              <a:rPr lang="en-US" smtClean="0"/>
              <a:pPr/>
              <a:t>14</a:t>
            </a:fld>
            <a:endParaRPr lang="en-US" dirty="0"/>
          </a:p>
        </p:txBody>
      </p:sp>
      <p:sp>
        <p:nvSpPr>
          <p:cNvPr id="6" name="TextBox 5">
            <a:extLst>
              <a:ext uri="{FF2B5EF4-FFF2-40B4-BE49-F238E27FC236}">
                <a16:creationId xmlns:a16="http://schemas.microsoft.com/office/drawing/2014/main" id="{22072CA7-31DD-6587-4D61-335583ADD88D}"/>
              </a:ext>
            </a:extLst>
          </p:cNvPr>
          <p:cNvSpPr txBox="1"/>
          <p:nvPr/>
        </p:nvSpPr>
        <p:spPr>
          <a:xfrm>
            <a:off x="2900150" y="6139593"/>
            <a:ext cx="7874758" cy="307777"/>
          </a:xfrm>
          <a:prstGeom prst="rect">
            <a:avLst/>
          </a:prstGeom>
          <a:noFill/>
        </p:spPr>
        <p:txBody>
          <a:bodyPr wrap="square">
            <a:spAutoFit/>
          </a:bodyPr>
          <a:lstStyle/>
          <a:p>
            <a:r>
              <a:rPr lang="en-US" dirty="0"/>
              <a:t>https://docs.spring.io/spring-data/jpa/reference/jpa/query-methods.html</a:t>
            </a:r>
          </a:p>
        </p:txBody>
      </p:sp>
      <p:pic>
        <p:nvPicPr>
          <p:cNvPr id="8" name="Picture 7">
            <a:extLst>
              <a:ext uri="{FF2B5EF4-FFF2-40B4-BE49-F238E27FC236}">
                <a16:creationId xmlns:a16="http://schemas.microsoft.com/office/drawing/2014/main" id="{A53872FE-EF0D-5AAB-DE96-C7371C0DA4E2}"/>
              </a:ext>
            </a:extLst>
          </p:cNvPr>
          <p:cNvPicPr>
            <a:picLocks noChangeAspect="1"/>
          </p:cNvPicPr>
          <p:nvPr/>
        </p:nvPicPr>
        <p:blipFill>
          <a:blip r:embed="rId2"/>
          <a:stretch>
            <a:fillRect/>
          </a:stretch>
        </p:blipFill>
        <p:spPr>
          <a:xfrm>
            <a:off x="1555543" y="1505761"/>
            <a:ext cx="8534583" cy="4601696"/>
          </a:xfrm>
          <a:prstGeom prst="rect">
            <a:avLst/>
          </a:prstGeom>
        </p:spPr>
      </p:pic>
    </p:spTree>
    <p:extLst>
      <p:ext uri="{BB962C8B-B14F-4D97-AF65-F5344CB8AC3E}">
        <p14:creationId xmlns:p14="http://schemas.microsoft.com/office/powerpoint/2010/main" val="2291280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0901C6-BAF5-EE92-DBA3-85F7164A7B3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10B2B7-4A56-C604-4A84-601B668A2253}"/>
              </a:ext>
            </a:extLst>
          </p:cNvPr>
          <p:cNvSpPr>
            <a:spLocks noGrp="1"/>
          </p:cNvSpPr>
          <p:nvPr>
            <p:ph type="title"/>
          </p:nvPr>
        </p:nvSpPr>
        <p:spPr>
          <a:xfrm>
            <a:off x="238185" y="750543"/>
            <a:ext cx="11169301" cy="650138"/>
          </a:xfrm>
        </p:spPr>
        <p:txBody>
          <a:bodyPr>
            <a:normAutofit/>
          </a:bodyPr>
          <a:lstStyle/>
          <a:p>
            <a:r>
              <a:rPr lang="en-US" sz="2800" b="0" dirty="0"/>
              <a:t>JPA Query</a:t>
            </a:r>
            <a:endParaRPr lang="en-US" sz="2800" dirty="0"/>
          </a:p>
        </p:txBody>
      </p:sp>
      <p:sp>
        <p:nvSpPr>
          <p:cNvPr id="4" name="Slide Number Placeholder 3">
            <a:extLst>
              <a:ext uri="{FF2B5EF4-FFF2-40B4-BE49-F238E27FC236}">
                <a16:creationId xmlns:a16="http://schemas.microsoft.com/office/drawing/2014/main" id="{7F5130FC-F443-7E7F-E9A7-1F2381C12E62}"/>
              </a:ext>
            </a:extLst>
          </p:cNvPr>
          <p:cNvSpPr>
            <a:spLocks noGrp="1"/>
          </p:cNvSpPr>
          <p:nvPr>
            <p:ph type="sldNum" idx="12"/>
          </p:nvPr>
        </p:nvSpPr>
        <p:spPr/>
        <p:txBody>
          <a:bodyPr/>
          <a:lstStyle/>
          <a:p>
            <a:fld id="{00000000-1234-1234-1234-123412341234}" type="slidenum">
              <a:rPr lang="en-US" smtClean="0"/>
              <a:pPr/>
              <a:t>15</a:t>
            </a:fld>
            <a:endParaRPr lang="en-US" dirty="0"/>
          </a:p>
        </p:txBody>
      </p:sp>
      <p:sp>
        <p:nvSpPr>
          <p:cNvPr id="6" name="TextBox 5">
            <a:extLst>
              <a:ext uri="{FF2B5EF4-FFF2-40B4-BE49-F238E27FC236}">
                <a16:creationId xmlns:a16="http://schemas.microsoft.com/office/drawing/2014/main" id="{EAA5EBA5-BF07-DE45-B452-0A5DE26DA696}"/>
              </a:ext>
            </a:extLst>
          </p:cNvPr>
          <p:cNvSpPr txBox="1"/>
          <p:nvPr/>
        </p:nvSpPr>
        <p:spPr>
          <a:xfrm>
            <a:off x="2900150" y="6139593"/>
            <a:ext cx="7874758" cy="307777"/>
          </a:xfrm>
          <a:prstGeom prst="rect">
            <a:avLst/>
          </a:prstGeom>
          <a:noFill/>
        </p:spPr>
        <p:txBody>
          <a:bodyPr wrap="square">
            <a:spAutoFit/>
          </a:bodyPr>
          <a:lstStyle/>
          <a:p>
            <a:r>
              <a:rPr lang="en-US" dirty="0"/>
              <a:t>https://docs.spring.io/spring-data/jpa/reference/jpa/query-methods.html</a:t>
            </a:r>
          </a:p>
        </p:txBody>
      </p:sp>
      <p:pic>
        <p:nvPicPr>
          <p:cNvPr id="5" name="Picture 4">
            <a:extLst>
              <a:ext uri="{FF2B5EF4-FFF2-40B4-BE49-F238E27FC236}">
                <a16:creationId xmlns:a16="http://schemas.microsoft.com/office/drawing/2014/main" id="{01DEB698-6B67-EB86-DC7A-72EAD3B1203F}"/>
              </a:ext>
            </a:extLst>
          </p:cNvPr>
          <p:cNvPicPr>
            <a:picLocks noChangeAspect="1"/>
          </p:cNvPicPr>
          <p:nvPr/>
        </p:nvPicPr>
        <p:blipFill>
          <a:blip r:embed="rId2"/>
          <a:stretch>
            <a:fillRect/>
          </a:stretch>
        </p:blipFill>
        <p:spPr>
          <a:xfrm>
            <a:off x="1084997" y="1537748"/>
            <a:ext cx="9826388" cy="4468067"/>
          </a:xfrm>
          <a:prstGeom prst="rect">
            <a:avLst/>
          </a:prstGeom>
        </p:spPr>
      </p:pic>
    </p:spTree>
    <p:extLst>
      <p:ext uri="{BB962C8B-B14F-4D97-AF65-F5344CB8AC3E}">
        <p14:creationId xmlns:p14="http://schemas.microsoft.com/office/powerpoint/2010/main" val="27834651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83D069-71A3-E43B-48FF-82025AE4889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B600DD-A003-EB5D-6CCF-505E76222D5F}"/>
              </a:ext>
            </a:extLst>
          </p:cNvPr>
          <p:cNvSpPr>
            <a:spLocks noGrp="1"/>
          </p:cNvSpPr>
          <p:nvPr>
            <p:ph type="title"/>
          </p:nvPr>
        </p:nvSpPr>
        <p:spPr>
          <a:xfrm>
            <a:off x="238185" y="750543"/>
            <a:ext cx="11169301" cy="650138"/>
          </a:xfrm>
        </p:spPr>
        <p:txBody>
          <a:bodyPr>
            <a:normAutofit/>
          </a:bodyPr>
          <a:lstStyle/>
          <a:p>
            <a:r>
              <a:rPr lang="en-US" sz="2800" b="0" dirty="0"/>
              <a:t>Repository query keywords</a:t>
            </a:r>
            <a:endParaRPr lang="en-US" sz="2800" dirty="0"/>
          </a:p>
        </p:txBody>
      </p:sp>
      <p:sp>
        <p:nvSpPr>
          <p:cNvPr id="4" name="Slide Number Placeholder 3">
            <a:extLst>
              <a:ext uri="{FF2B5EF4-FFF2-40B4-BE49-F238E27FC236}">
                <a16:creationId xmlns:a16="http://schemas.microsoft.com/office/drawing/2014/main" id="{119D08C3-CFAB-2C1C-4E00-E4FD2343C705}"/>
              </a:ext>
            </a:extLst>
          </p:cNvPr>
          <p:cNvSpPr>
            <a:spLocks noGrp="1"/>
          </p:cNvSpPr>
          <p:nvPr>
            <p:ph type="sldNum" idx="12"/>
          </p:nvPr>
        </p:nvSpPr>
        <p:spPr/>
        <p:txBody>
          <a:bodyPr/>
          <a:lstStyle/>
          <a:p>
            <a:fld id="{00000000-1234-1234-1234-123412341234}" type="slidenum">
              <a:rPr lang="en-US" smtClean="0"/>
              <a:pPr/>
              <a:t>16</a:t>
            </a:fld>
            <a:endParaRPr lang="en-US" dirty="0"/>
          </a:p>
        </p:txBody>
      </p:sp>
      <p:sp>
        <p:nvSpPr>
          <p:cNvPr id="6" name="TextBox 5">
            <a:extLst>
              <a:ext uri="{FF2B5EF4-FFF2-40B4-BE49-F238E27FC236}">
                <a16:creationId xmlns:a16="http://schemas.microsoft.com/office/drawing/2014/main" id="{7DF38093-DFBC-C5EF-4F5E-5F00E09197A6}"/>
              </a:ext>
            </a:extLst>
          </p:cNvPr>
          <p:cNvSpPr txBox="1"/>
          <p:nvPr/>
        </p:nvSpPr>
        <p:spPr>
          <a:xfrm>
            <a:off x="2900150" y="6139593"/>
            <a:ext cx="7874758" cy="307777"/>
          </a:xfrm>
          <a:prstGeom prst="rect">
            <a:avLst/>
          </a:prstGeom>
          <a:noFill/>
        </p:spPr>
        <p:txBody>
          <a:bodyPr wrap="square">
            <a:spAutoFit/>
          </a:bodyPr>
          <a:lstStyle/>
          <a:p>
            <a:r>
              <a:rPr lang="en-US" dirty="0"/>
              <a:t>https://docs.spring.io/spring-data/jpa/reference/repositories/query-keywords-reference.html</a:t>
            </a:r>
          </a:p>
        </p:txBody>
      </p:sp>
      <p:pic>
        <p:nvPicPr>
          <p:cNvPr id="7" name="Picture 6">
            <a:extLst>
              <a:ext uri="{FF2B5EF4-FFF2-40B4-BE49-F238E27FC236}">
                <a16:creationId xmlns:a16="http://schemas.microsoft.com/office/drawing/2014/main" id="{605A6605-AD2B-73CF-3074-2F319C3CC784}"/>
              </a:ext>
            </a:extLst>
          </p:cNvPr>
          <p:cNvPicPr>
            <a:picLocks noChangeAspect="1"/>
          </p:cNvPicPr>
          <p:nvPr/>
        </p:nvPicPr>
        <p:blipFill>
          <a:blip r:embed="rId2"/>
          <a:stretch>
            <a:fillRect/>
          </a:stretch>
        </p:blipFill>
        <p:spPr>
          <a:xfrm>
            <a:off x="382096" y="2045586"/>
            <a:ext cx="11277682" cy="3981479"/>
          </a:xfrm>
          <a:prstGeom prst="rect">
            <a:avLst/>
          </a:prstGeom>
        </p:spPr>
      </p:pic>
    </p:spTree>
    <p:extLst>
      <p:ext uri="{BB962C8B-B14F-4D97-AF65-F5344CB8AC3E}">
        <p14:creationId xmlns:p14="http://schemas.microsoft.com/office/powerpoint/2010/main" val="12648619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EC7289-295B-AA60-2037-258A1BA854A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B665FFB-CC28-F19D-12B6-882DF4C3C9F5}"/>
              </a:ext>
            </a:extLst>
          </p:cNvPr>
          <p:cNvSpPr>
            <a:spLocks noGrp="1"/>
          </p:cNvSpPr>
          <p:nvPr>
            <p:ph type="title"/>
          </p:nvPr>
        </p:nvSpPr>
        <p:spPr>
          <a:xfrm>
            <a:off x="238185" y="750543"/>
            <a:ext cx="11169301" cy="650138"/>
          </a:xfrm>
        </p:spPr>
        <p:txBody>
          <a:bodyPr>
            <a:normAutofit/>
          </a:bodyPr>
          <a:lstStyle/>
          <a:p>
            <a:pPr algn="l"/>
            <a:r>
              <a:rPr lang="en-US" sz="2800" b="0" i="0" dirty="0">
                <a:effectLst/>
                <a:latin typeface="+mj-lt"/>
              </a:rPr>
              <a:t>Reserved methods</a:t>
            </a:r>
            <a:endParaRPr lang="en-US" sz="2800" b="0" dirty="0">
              <a:latin typeface="+mj-lt"/>
            </a:endParaRPr>
          </a:p>
        </p:txBody>
      </p:sp>
      <p:sp>
        <p:nvSpPr>
          <p:cNvPr id="4" name="Slide Number Placeholder 3">
            <a:extLst>
              <a:ext uri="{FF2B5EF4-FFF2-40B4-BE49-F238E27FC236}">
                <a16:creationId xmlns:a16="http://schemas.microsoft.com/office/drawing/2014/main" id="{660961CE-56C6-1523-72B0-A95DC5240F28}"/>
              </a:ext>
            </a:extLst>
          </p:cNvPr>
          <p:cNvSpPr>
            <a:spLocks noGrp="1"/>
          </p:cNvSpPr>
          <p:nvPr>
            <p:ph type="sldNum" idx="12"/>
          </p:nvPr>
        </p:nvSpPr>
        <p:spPr/>
        <p:txBody>
          <a:bodyPr/>
          <a:lstStyle/>
          <a:p>
            <a:fld id="{00000000-1234-1234-1234-123412341234}" type="slidenum">
              <a:rPr lang="en-US" smtClean="0"/>
              <a:pPr/>
              <a:t>17</a:t>
            </a:fld>
            <a:endParaRPr lang="en-US" dirty="0"/>
          </a:p>
        </p:txBody>
      </p:sp>
      <p:sp>
        <p:nvSpPr>
          <p:cNvPr id="6" name="TextBox 5">
            <a:extLst>
              <a:ext uri="{FF2B5EF4-FFF2-40B4-BE49-F238E27FC236}">
                <a16:creationId xmlns:a16="http://schemas.microsoft.com/office/drawing/2014/main" id="{1DA8957F-FE27-7E45-666A-9BD2BE727B31}"/>
              </a:ext>
            </a:extLst>
          </p:cNvPr>
          <p:cNvSpPr txBox="1"/>
          <p:nvPr/>
        </p:nvSpPr>
        <p:spPr>
          <a:xfrm>
            <a:off x="305117" y="6025293"/>
            <a:ext cx="7874758" cy="307777"/>
          </a:xfrm>
          <a:prstGeom prst="rect">
            <a:avLst/>
          </a:prstGeom>
          <a:noFill/>
        </p:spPr>
        <p:txBody>
          <a:bodyPr wrap="square">
            <a:spAutoFit/>
          </a:bodyPr>
          <a:lstStyle/>
          <a:p>
            <a:r>
              <a:rPr lang="en-US" dirty="0"/>
              <a:t>https://docs.spring.io/spring-data/jpa/reference/repositories/query-keywords-reference.html</a:t>
            </a:r>
          </a:p>
        </p:txBody>
      </p:sp>
      <p:pic>
        <p:nvPicPr>
          <p:cNvPr id="5" name="Picture 4">
            <a:extLst>
              <a:ext uri="{FF2B5EF4-FFF2-40B4-BE49-F238E27FC236}">
                <a16:creationId xmlns:a16="http://schemas.microsoft.com/office/drawing/2014/main" id="{51484451-E6C7-1A08-9B7A-9C8847011711}"/>
              </a:ext>
            </a:extLst>
          </p:cNvPr>
          <p:cNvPicPr>
            <a:picLocks noChangeAspect="1"/>
          </p:cNvPicPr>
          <p:nvPr/>
        </p:nvPicPr>
        <p:blipFill>
          <a:blip r:embed="rId2"/>
          <a:stretch>
            <a:fillRect/>
          </a:stretch>
        </p:blipFill>
        <p:spPr>
          <a:xfrm>
            <a:off x="305117" y="1956603"/>
            <a:ext cx="7361066" cy="3288402"/>
          </a:xfrm>
          <a:prstGeom prst="rect">
            <a:avLst/>
          </a:prstGeom>
        </p:spPr>
      </p:pic>
    </p:spTree>
    <p:extLst>
      <p:ext uri="{BB962C8B-B14F-4D97-AF65-F5344CB8AC3E}">
        <p14:creationId xmlns:p14="http://schemas.microsoft.com/office/powerpoint/2010/main" val="1558689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498C6C-0773-B033-9123-6796F26E17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E2F1844-BEFD-81AB-F596-4C338E81A645}"/>
              </a:ext>
            </a:extLst>
          </p:cNvPr>
          <p:cNvSpPr>
            <a:spLocks noGrp="1"/>
          </p:cNvSpPr>
          <p:nvPr>
            <p:ph type="title"/>
          </p:nvPr>
        </p:nvSpPr>
        <p:spPr>
          <a:xfrm>
            <a:off x="238185" y="750543"/>
            <a:ext cx="11169301" cy="650138"/>
          </a:xfrm>
        </p:spPr>
        <p:txBody>
          <a:bodyPr>
            <a:normAutofit/>
          </a:bodyPr>
          <a:lstStyle/>
          <a:p>
            <a:pPr algn="l"/>
            <a:r>
              <a:rPr lang="en-US" sz="2800" b="0" i="0" dirty="0">
                <a:effectLst/>
                <a:latin typeface="+mn-lt"/>
              </a:rPr>
              <a:t>Supported query method predicate keywords and modifiers</a:t>
            </a:r>
            <a:endParaRPr lang="en-US" sz="2800" b="0" dirty="0">
              <a:latin typeface="+mn-lt"/>
            </a:endParaRPr>
          </a:p>
        </p:txBody>
      </p:sp>
      <p:sp>
        <p:nvSpPr>
          <p:cNvPr id="4" name="Slide Number Placeholder 3">
            <a:extLst>
              <a:ext uri="{FF2B5EF4-FFF2-40B4-BE49-F238E27FC236}">
                <a16:creationId xmlns:a16="http://schemas.microsoft.com/office/drawing/2014/main" id="{278F6AA3-E69C-B28A-364A-3FE46231B21A}"/>
              </a:ext>
            </a:extLst>
          </p:cNvPr>
          <p:cNvSpPr>
            <a:spLocks noGrp="1"/>
          </p:cNvSpPr>
          <p:nvPr>
            <p:ph type="sldNum" idx="12"/>
          </p:nvPr>
        </p:nvSpPr>
        <p:spPr/>
        <p:txBody>
          <a:bodyPr/>
          <a:lstStyle/>
          <a:p>
            <a:fld id="{00000000-1234-1234-1234-123412341234}" type="slidenum">
              <a:rPr lang="en-US" smtClean="0"/>
              <a:pPr/>
              <a:t>18</a:t>
            </a:fld>
            <a:endParaRPr lang="en-US" dirty="0"/>
          </a:p>
        </p:txBody>
      </p:sp>
      <p:sp>
        <p:nvSpPr>
          <p:cNvPr id="6" name="TextBox 5">
            <a:extLst>
              <a:ext uri="{FF2B5EF4-FFF2-40B4-BE49-F238E27FC236}">
                <a16:creationId xmlns:a16="http://schemas.microsoft.com/office/drawing/2014/main" id="{E6B2E66E-0A64-3A9D-655B-1C2218E5E791}"/>
              </a:ext>
            </a:extLst>
          </p:cNvPr>
          <p:cNvSpPr txBox="1"/>
          <p:nvPr/>
        </p:nvSpPr>
        <p:spPr>
          <a:xfrm>
            <a:off x="2900150" y="6139593"/>
            <a:ext cx="7874758" cy="307777"/>
          </a:xfrm>
          <a:prstGeom prst="rect">
            <a:avLst/>
          </a:prstGeom>
          <a:noFill/>
        </p:spPr>
        <p:txBody>
          <a:bodyPr wrap="square">
            <a:spAutoFit/>
          </a:bodyPr>
          <a:lstStyle/>
          <a:p>
            <a:r>
              <a:rPr lang="en-US" dirty="0"/>
              <a:t>https://docs.spring.io/spring-data/jpa/reference/repositories/query-keywords-reference.html</a:t>
            </a:r>
          </a:p>
        </p:txBody>
      </p:sp>
      <p:pic>
        <p:nvPicPr>
          <p:cNvPr id="7" name="Picture 6">
            <a:extLst>
              <a:ext uri="{FF2B5EF4-FFF2-40B4-BE49-F238E27FC236}">
                <a16:creationId xmlns:a16="http://schemas.microsoft.com/office/drawing/2014/main" id="{EEE8B0FA-881B-53DA-63DA-96E89F191E98}"/>
              </a:ext>
            </a:extLst>
          </p:cNvPr>
          <p:cNvPicPr>
            <a:picLocks noChangeAspect="1"/>
          </p:cNvPicPr>
          <p:nvPr/>
        </p:nvPicPr>
        <p:blipFill>
          <a:blip r:embed="rId2"/>
          <a:stretch>
            <a:fillRect/>
          </a:stretch>
        </p:blipFill>
        <p:spPr>
          <a:xfrm>
            <a:off x="2900150" y="1555031"/>
            <a:ext cx="6469515" cy="4430211"/>
          </a:xfrm>
          <a:prstGeom prst="rect">
            <a:avLst/>
          </a:prstGeom>
        </p:spPr>
      </p:pic>
    </p:spTree>
    <p:extLst>
      <p:ext uri="{BB962C8B-B14F-4D97-AF65-F5344CB8AC3E}">
        <p14:creationId xmlns:p14="http://schemas.microsoft.com/office/powerpoint/2010/main" val="41613516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58C7AC-FA8D-17A1-C5FF-62C57E0EA1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F7D2321-08B7-56F2-BE38-5E6DBC1C93E0}"/>
              </a:ext>
            </a:extLst>
          </p:cNvPr>
          <p:cNvSpPr>
            <a:spLocks noGrp="1"/>
          </p:cNvSpPr>
          <p:nvPr>
            <p:ph type="title"/>
          </p:nvPr>
        </p:nvSpPr>
        <p:spPr>
          <a:xfrm>
            <a:off x="238185" y="750543"/>
            <a:ext cx="11169301" cy="650138"/>
          </a:xfrm>
        </p:spPr>
        <p:txBody>
          <a:bodyPr>
            <a:normAutofit/>
          </a:bodyPr>
          <a:lstStyle/>
          <a:p>
            <a:pPr algn="l"/>
            <a:r>
              <a:rPr lang="en-US" sz="2800" b="0" i="0" dirty="0">
                <a:effectLst/>
                <a:latin typeface="+mn-lt"/>
              </a:rPr>
              <a:t>Supported query method predicate keywords and modifiers</a:t>
            </a:r>
            <a:endParaRPr lang="en-US" sz="2800" b="0" dirty="0">
              <a:latin typeface="+mn-lt"/>
            </a:endParaRPr>
          </a:p>
        </p:txBody>
      </p:sp>
      <p:sp>
        <p:nvSpPr>
          <p:cNvPr id="4" name="Slide Number Placeholder 3">
            <a:extLst>
              <a:ext uri="{FF2B5EF4-FFF2-40B4-BE49-F238E27FC236}">
                <a16:creationId xmlns:a16="http://schemas.microsoft.com/office/drawing/2014/main" id="{B06CB15B-E62D-367B-29ED-B72F01B061E6}"/>
              </a:ext>
            </a:extLst>
          </p:cNvPr>
          <p:cNvSpPr>
            <a:spLocks noGrp="1"/>
          </p:cNvSpPr>
          <p:nvPr>
            <p:ph type="sldNum" idx="12"/>
          </p:nvPr>
        </p:nvSpPr>
        <p:spPr/>
        <p:txBody>
          <a:bodyPr/>
          <a:lstStyle/>
          <a:p>
            <a:fld id="{00000000-1234-1234-1234-123412341234}" type="slidenum">
              <a:rPr lang="en-US" smtClean="0"/>
              <a:pPr/>
              <a:t>19</a:t>
            </a:fld>
            <a:endParaRPr lang="en-US" dirty="0"/>
          </a:p>
        </p:txBody>
      </p:sp>
      <p:sp>
        <p:nvSpPr>
          <p:cNvPr id="6" name="TextBox 5">
            <a:extLst>
              <a:ext uri="{FF2B5EF4-FFF2-40B4-BE49-F238E27FC236}">
                <a16:creationId xmlns:a16="http://schemas.microsoft.com/office/drawing/2014/main" id="{26001FFC-6222-70F9-61BA-7B19B2244555}"/>
              </a:ext>
            </a:extLst>
          </p:cNvPr>
          <p:cNvSpPr txBox="1"/>
          <p:nvPr/>
        </p:nvSpPr>
        <p:spPr>
          <a:xfrm>
            <a:off x="2900150" y="6139593"/>
            <a:ext cx="7874758" cy="307777"/>
          </a:xfrm>
          <a:prstGeom prst="rect">
            <a:avLst/>
          </a:prstGeom>
          <a:noFill/>
        </p:spPr>
        <p:txBody>
          <a:bodyPr wrap="square">
            <a:spAutoFit/>
          </a:bodyPr>
          <a:lstStyle/>
          <a:p>
            <a:r>
              <a:rPr lang="en-US" dirty="0"/>
              <a:t>https://docs.spring.io/spring-data/jpa/reference/repositories/query-keywords-reference.html</a:t>
            </a:r>
          </a:p>
        </p:txBody>
      </p:sp>
      <p:pic>
        <p:nvPicPr>
          <p:cNvPr id="5" name="Picture 4">
            <a:extLst>
              <a:ext uri="{FF2B5EF4-FFF2-40B4-BE49-F238E27FC236}">
                <a16:creationId xmlns:a16="http://schemas.microsoft.com/office/drawing/2014/main" id="{C56EBFD7-57D7-1CB2-0FC6-915EA1F4A670}"/>
              </a:ext>
            </a:extLst>
          </p:cNvPr>
          <p:cNvPicPr>
            <a:picLocks noChangeAspect="1"/>
          </p:cNvPicPr>
          <p:nvPr/>
        </p:nvPicPr>
        <p:blipFill>
          <a:blip r:embed="rId2"/>
          <a:stretch>
            <a:fillRect/>
          </a:stretch>
        </p:blipFill>
        <p:spPr>
          <a:xfrm>
            <a:off x="3765266" y="1651486"/>
            <a:ext cx="4661468" cy="4488107"/>
          </a:xfrm>
          <a:prstGeom prst="rect">
            <a:avLst/>
          </a:prstGeom>
        </p:spPr>
      </p:pic>
    </p:spTree>
    <p:extLst>
      <p:ext uri="{BB962C8B-B14F-4D97-AF65-F5344CB8AC3E}">
        <p14:creationId xmlns:p14="http://schemas.microsoft.com/office/powerpoint/2010/main" val="12451346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4ABA75-2843-ED07-9CE0-5349466A3D5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A8EA3B6-2E42-9EB8-A199-1B8FE0048097}"/>
              </a:ext>
            </a:extLst>
          </p:cNvPr>
          <p:cNvSpPr>
            <a:spLocks noGrp="1"/>
          </p:cNvSpPr>
          <p:nvPr>
            <p:ph type="title"/>
          </p:nvPr>
        </p:nvSpPr>
        <p:spPr/>
        <p:txBody>
          <a:bodyPr/>
          <a:lstStyle/>
          <a:p>
            <a:r>
              <a:rPr lang="en-US" dirty="0"/>
              <a:t>What is Spring Data?</a:t>
            </a:r>
          </a:p>
        </p:txBody>
      </p:sp>
      <p:sp>
        <p:nvSpPr>
          <p:cNvPr id="3" name="Text Placeholder 2">
            <a:extLst>
              <a:ext uri="{FF2B5EF4-FFF2-40B4-BE49-F238E27FC236}">
                <a16:creationId xmlns:a16="http://schemas.microsoft.com/office/drawing/2014/main" id="{F40FE4AF-19D2-25EE-8AF0-69688DB81EAD}"/>
              </a:ext>
            </a:extLst>
          </p:cNvPr>
          <p:cNvSpPr>
            <a:spLocks noGrp="1"/>
          </p:cNvSpPr>
          <p:nvPr>
            <p:ph type="body" idx="1"/>
          </p:nvPr>
        </p:nvSpPr>
        <p:spPr>
          <a:noFill/>
          <a:ln>
            <a:noFill/>
          </a:ln>
        </p:spPr>
        <p:txBody>
          <a:bodyPr spcFirstLastPara="1" wrap="square" lIns="91425" tIns="45700" rIns="91425" bIns="45700" anchor="t" anchorCtr="0">
            <a:normAutofit fontScale="92500" lnSpcReduction="10000"/>
          </a:bodyPr>
          <a:lstStyle/>
          <a:p>
            <a:r>
              <a:rPr lang="en-US" b="1" dirty="0"/>
              <a:t>Spring Data </a:t>
            </a:r>
            <a:r>
              <a:rPr lang="en-US" dirty="0"/>
              <a:t>is an umbrella project, not a single component. It's a collection of modules, each focusing on a different aspect of data access or a specific type of data store</a:t>
            </a:r>
            <a:r>
              <a:rPr lang="en-US" b="1" dirty="0"/>
              <a:t>. </a:t>
            </a:r>
          </a:p>
          <a:p>
            <a:r>
              <a:rPr lang="en-US" b="1" dirty="0"/>
              <a:t>Features</a:t>
            </a:r>
          </a:p>
          <a:p>
            <a:pPr lvl="1"/>
            <a:r>
              <a:rPr lang="en-US" sz="2400" dirty="0"/>
              <a:t>Powerful repository and custom object-mapping abstractions</a:t>
            </a:r>
          </a:p>
          <a:p>
            <a:pPr lvl="1"/>
            <a:r>
              <a:rPr lang="en-US" sz="2400" dirty="0"/>
              <a:t>Dynamic query derivation from repository method names</a:t>
            </a:r>
          </a:p>
          <a:p>
            <a:pPr lvl="1"/>
            <a:r>
              <a:rPr lang="en-US" sz="2400" dirty="0"/>
              <a:t>Implementation domain base classes providing basic properties</a:t>
            </a:r>
          </a:p>
          <a:p>
            <a:pPr lvl="1"/>
            <a:r>
              <a:rPr lang="en-US" sz="2400" dirty="0"/>
              <a:t>Support for transparent auditing (created, last changed)</a:t>
            </a:r>
          </a:p>
          <a:p>
            <a:pPr lvl="1"/>
            <a:r>
              <a:rPr lang="en-US" sz="2400" dirty="0"/>
              <a:t>Possibility to integrate custom repository code</a:t>
            </a:r>
          </a:p>
          <a:p>
            <a:pPr lvl="1"/>
            <a:r>
              <a:rPr lang="en-US" sz="2400" dirty="0"/>
              <a:t>Easy Spring integration via </a:t>
            </a:r>
            <a:r>
              <a:rPr lang="en-US" sz="2400" dirty="0" err="1"/>
              <a:t>JavaConfig</a:t>
            </a:r>
            <a:r>
              <a:rPr lang="en-US" sz="2400" dirty="0"/>
              <a:t> and custom XML namespaces</a:t>
            </a:r>
          </a:p>
          <a:p>
            <a:pPr lvl="1"/>
            <a:r>
              <a:rPr lang="en-US" sz="2400" dirty="0"/>
              <a:t>Advanced integration with Spring MVC controllers</a:t>
            </a:r>
          </a:p>
          <a:p>
            <a:pPr lvl="1"/>
            <a:r>
              <a:rPr lang="en-US" sz="2400" dirty="0"/>
              <a:t>Experimental support for cross-store persistence</a:t>
            </a:r>
          </a:p>
          <a:p>
            <a:endParaRPr lang="en-US" b="1" dirty="0"/>
          </a:p>
          <a:p>
            <a:endParaRPr lang="en-US" b="1" dirty="0"/>
          </a:p>
        </p:txBody>
      </p:sp>
      <p:sp>
        <p:nvSpPr>
          <p:cNvPr id="4" name="Slide Number Placeholder 3">
            <a:extLst>
              <a:ext uri="{FF2B5EF4-FFF2-40B4-BE49-F238E27FC236}">
                <a16:creationId xmlns:a16="http://schemas.microsoft.com/office/drawing/2014/main" id="{AFD18C89-E46A-5FF2-9823-3E4FD9D619DA}"/>
              </a:ext>
            </a:extLst>
          </p:cNvPr>
          <p:cNvSpPr>
            <a:spLocks noGrp="1"/>
          </p:cNvSpPr>
          <p:nvPr>
            <p:ph type="sldNum" idx="12"/>
          </p:nvPr>
        </p:nvSpPr>
        <p:spPr/>
        <p:txBody>
          <a:bodyPr/>
          <a:lstStyle/>
          <a:p>
            <a:fld id="{00000000-1234-1234-1234-123412341234}" type="slidenum">
              <a:rPr lang="en-US" smtClean="0"/>
              <a:pPr/>
              <a:t>2</a:t>
            </a:fld>
            <a:endParaRPr lang="en-US" dirty="0"/>
          </a:p>
        </p:txBody>
      </p:sp>
    </p:spTree>
    <p:extLst>
      <p:ext uri="{BB962C8B-B14F-4D97-AF65-F5344CB8AC3E}">
        <p14:creationId xmlns:p14="http://schemas.microsoft.com/office/powerpoint/2010/main" val="195304310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
          <p:cNvSpPr txBox="1">
            <a:spLocks noGrp="1"/>
          </p:cNvSpPr>
          <p:nvPr>
            <p:ph type="ctrTitle"/>
          </p:nvPr>
        </p:nvSpPr>
        <p:spPr>
          <a:xfrm>
            <a:off x="1524000" y="2241458"/>
            <a:ext cx="9316278" cy="177436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91440" tIns="45720" rIns="91440" bIns="45720" rtlCol="0" anchor="ctr">
            <a:normAutofit fontScale="90000"/>
          </a:bodyPr>
          <a:lstStyle/>
          <a:p>
            <a:pPr>
              <a:spcBef>
                <a:spcPct val="0"/>
              </a:spcBef>
            </a:pPr>
            <a:r>
              <a:rPr lang="en-US" sz="4400" b="1" kern="1200" dirty="0">
                <a:solidFill>
                  <a:schemeClr val="accent2"/>
                </a:solidFill>
                <a:latin typeface="Arial" panose="020B0604020202020204" pitchFamily="34" charset="0"/>
                <a:ea typeface="+mj-ea"/>
                <a:cs typeface="Arial" panose="020B0604020202020204" pitchFamily="34" charset="0"/>
              </a:rPr>
              <a:t>Spring Data JPA </a:t>
            </a:r>
            <a:br>
              <a:rPr lang="en-US" sz="4400" b="1" kern="1200" dirty="0">
                <a:solidFill>
                  <a:schemeClr val="accent2"/>
                </a:solidFill>
                <a:latin typeface="Arial" panose="020B0604020202020204" pitchFamily="34" charset="0"/>
                <a:ea typeface="+mj-ea"/>
                <a:cs typeface="Arial" panose="020B0604020202020204" pitchFamily="34" charset="0"/>
              </a:rPr>
            </a:br>
            <a:r>
              <a:rPr lang="en-US" sz="4400" b="1" kern="1200" dirty="0">
                <a:solidFill>
                  <a:schemeClr val="accent2"/>
                </a:solidFill>
                <a:latin typeface="Arial" panose="020B0604020202020204" pitchFamily="34" charset="0"/>
                <a:ea typeface="+mj-ea"/>
                <a:cs typeface="Arial" panose="020B0604020202020204" pitchFamily="34" charset="0"/>
              </a:rPr>
              <a:t>Programming Demo</a:t>
            </a:r>
            <a:br>
              <a:rPr lang="en-US" sz="4400" b="1" kern="1200" dirty="0">
                <a:solidFill>
                  <a:schemeClr val="accent2"/>
                </a:solidFill>
                <a:latin typeface="Arial" panose="020B0604020202020204" pitchFamily="34" charset="0"/>
                <a:ea typeface="+mj-ea"/>
                <a:cs typeface="Arial" panose="020B0604020202020204" pitchFamily="34" charset="0"/>
              </a:rPr>
            </a:br>
            <a:r>
              <a:rPr lang="en-US" sz="4400" b="1" kern="1200" dirty="0">
                <a:solidFill>
                  <a:schemeClr val="accent2"/>
                </a:solidFill>
                <a:latin typeface="Arial" panose="020B0604020202020204" pitchFamily="34" charset="0"/>
                <a:ea typeface="+mj-ea"/>
                <a:cs typeface="Arial" panose="020B0604020202020204" pitchFamily="34" charset="0"/>
              </a:rPr>
              <a:t>(</a:t>
            </a:r>
            <a:r>
              <a:rPr lang="en-US" sz="4400" b="1" kern="1200" dirty="0" err="1">
                <a:solidFill>
                  <a:schemeClr val="accent2"/>
                </a:solidFill>
                <a:latin typeface="Arial" panose="020B0604020202020204" pitchFamily="34" charset="0"/>
                <a:ea typeface="+mj-ea"/>
                <a:cs typeface="Arial" panose="020B0604020202020204" pitchFamily="34" charset="0"/>
              </a:rPr>
              <a:t>ManyToMany</a:t>
            </a:r>
            <a:r>
              <a:rPr lang="en-US" sz="4400" b="1" kern="1200" dirty="0">
                <a:solidFill>
                  <a:schemeClr val="accent2"/>
                </a:solidFill>
                <a:latin typeface="Arial" panose="020B0604020202020204" pitchFamily="34" charset="0"/>
                <a:ea typeface="+mj-ea"/>
                <a:cs typeface="Arial" panose="020B0604020202020204" pitchFamily="34" charset="0"/>
              </a:rPr>
              <a:t>)</a:t>
            </a:r>
            <a:endParaRPr sz="4400" b="1" kern="1200" dirty="0">
              <a:solidFill>
                <a:schemeClr val="accent2"/>
              </a:solidFill>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29374035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Open IntelliJ, File | New | Spring Boot -&gt; Maven Project</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21</a:t>
            </a:fld>
            <a:endParaRPr lang="en-US" dirty="0"/>
          </a:p>
        </p:txBody>
      </p:sp>
      <p:pic>
        <p:nvPicPr>
          <p:cNvPr id="6" name="Picture 5">
            <a:extLst>
              <a:ext uri="{FF2B5EF4-FFF2-40B4-BE49-F238E27FC236}">
                <a16:creationId xmlns:a16="http://schemas.microsoft.com/office/drawing/2014/main" id="{8855E73A-EA8F-71D7-9FAD-248E55966EF2}"/>
              </a:ext>
            </a:extLst>
          </p:cNvPr>
          <p:cNvPicPr>
            <a:picLocks noChangeAspect="1"/>
          </p:cNvPicPr>
          <p:nvPr/>
        </p:nvPicPr>
        <p:blipFill>
          <a:blip r:embed="rId2"/>
          <a:stretch>
            <a:fillRect/>
          </a:stretch>
        </p:blipFill>
        <p:spPr>
          <a:xfrm>
            <a:off x="3886185" y="1990711"/>
            <a:ext cx="4114830" cy="3790978"/>
          </a:xfrm>
          <a:prstGeom prst="rect">
            <a:avLst/>
          </a:prstGeom>
        </p:spPr>
      </p:pic>
    </p:spTree>
    <p:extLst>
      <p:ext uri="{BB962C8B-B14F-4D97-AF65-F5344CB8AC3E}">
        <p14:creationId xmlns:p14="http://schemas.microsoft.com/office/powerpoint/2010/main" val="1724560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20923D-7A41-9925-4671-1DA9633648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5EE5A7C-B553-C7A8-AE13-A14B2AA91B91}"/>
              </a:ext>
            </a:extLst>
          </p:cNvPr>
          <p:cNvSpPr>
            <a:spLocks noGrp="1"/>
          </p:cNvSpPr>
          <p:nvPr>
            <p:ph type="title"/>
          </p:nvPr>
        </p:nvSpPr>
        <p:spPr>
          <a:xfrm>
            <a:off x="238185" y="750543"/>
            <a:ext cx="11169301" cy="650138"/>
          </a:xfrm>
        </p:spPr>
        <p:txBody>
          <a:bodyPr>
            <a:normAutofit/>
          </a:bodyPr>
          <a:lstStyle/>
          <a:p>
            <a:r>
              <a:rPr lang="en-US" sz="2800" b="0" dirty="0"/>
              <a:t>Add Dependencies</a:t>
            </a:r>
            <a:endParaRPr lang="en-US" sz="2800" dirty="0"/>
          </a:p>
        </p:txBody>
      </p:sp>
      <p:sp>
        <p:nvSpPr>
          <p:cNvPr id="4" name="Slide Number Placeholder 3">
            <a:extLst>
              <a:ext uri="{FF2B5EF4-FFF2-40B4-BE49-F238E27FC236}">
                <a16:creationId xmlns:a16="http://schemas.microsoft.com/office/drawing/2014/main" id="{EF7C893C-39DD-81BC-B6CF-CCC48229D21B}"/>
              </a:ext>
            </a:extLst>
          </p:cNvPr>
          <p:cNvSpPr>
            <a:spLocks noGrp="1"/>
          </p:cNvSpPr>
          <p:nvPr>
            <p:ph type="sldNum" idx="12"/>
          </p:nvPr>
        </p:nvSpPr>
        <p:spPr/>
        <p:txBody>
          <a:bodyPr/>
          <a:lstStyle/>
          <a:p>
            <a:fld id="{00000000-1234-1234-1234-123412341234}" type="slidenum">
              <a:rPr lang="en-US" smtClean="0"/>
              <a:pPr/>
              <a:t>22</a:t>
            </a:fld>
            <a:endParaRPr lang="en-US" dirty="0"/>
          </a:p>
        </p:txBody>
      </p:sp>
      <p:pic>
        <p:nvPicPr>
          <p:cNvPr id="5" name="Picture 4">
            <a:extLst>
              <a:ext uri="{FF2B5EF4-FFF2-40B4-BE49-F238E27FC236}">
                <a16:creationId xmlns:a16="http://schemas.microsoft.com/office/drawing/2014/main" id="{1E433721-F378-AA1D-DE0A-C2FC311CD21F}"/>
              </a:ext>
            </a:extLst>
          </p:cNvPr>
          <p:cNvPicPr>
            <a:picLocks noChangeAspect="1"/>
          </p:cNvPicPr>
          <p:nvPr/>
        </p:nvPicPr>
        <p:blipFill>
          <a:blip r:embed="rId2"/>
          <a:stretch>
            <a:fillRect/>
          </a:stretch>
        </p:blipFill>
        <p:spPr>
          <a:xfrm>
            <a:off x="3674518" y="1690673"/>
            <a:ext cx="4559315" cy="4113746"/>
          </a:xfrm>
          <a:prstGeom prst="rect">
            <a:avLst/>
          </a:prstGeom>
        </p:spPr>
      </p:pic>
    </p:spTree>
    <p:extLst>
      <p:ext uri="{BB962C8B-B14F-4D97-AF65-F5344CB8AC3E}">
        <p14:creationId xmlns:p14="http://schemas.microsoft.com/office/powerpoint/2010/main" val="22742924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Structure Project</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23</a:t>
            </a:fld>
            <a:endParaRPr lang="en-US" dirty="0"/>
          </a:p>
        </p:txBody>
      </p:sp>
      <p:pic>
        <p:nvPicPr>
          <p:cNvPr id="8" name="Picture 7">
            <a:extLst>
              <a:ext uri="{FF2B5EF4-FFF2-40B4-BE49-F238E27FC236}">
                <a16:creationId xmlns:a16="http://schemas.microsoft.com/office/drawing/2014/main" id="{9A6AC429-EF23-FE6F-4CA8-F06A154516C3}"/>
              </a:ext>
            </a:extLst>
          </p:cNvPr>
          <p:cNvPicPr>
            <a:picLocks noChangeAspect="1"/>
          </p:cNvPicPr>
          <p:nvPr/>
        </p:nvPicPr>
        <p:blipFill>
          <a:blip r:embed="rId2"/>
          <a:stretch>
            <a:fillRect/>
          </a:stretch>
        </p:blipFill>
        <p:spPr>
          <a:xfrm>
            <a:off x="1464734" y="1512511"/>
            <a:ext cx="9093200" cy="4902544"/>
          </a:xfrm>
          <a:prstGeom prst="rect">
            <a:avLst/>
          </a:prstGeom>
        </p:spPr>
      </p:pic>
    </p:spTree>
    <p:extLst>
      <p:ext uri="{BB962C8B-B14F-4D97-AF65-F5344CB8AC3E}">
        <p14:creationId xmlns:p14="http://schemas.microsoft.com/office/powerpoint/2010/main" val="15040437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Student.java in </a:t>
            </a:r>
            <a:r>
              <a:rPr lang="en-US" sz="2800" b="0" dirty="0" err="1"/>
              <a:t>pojo</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24</a:t>
            </a:fld>
            <a:endParaRPr lang="en-US" dirty="0"/>
          </a:p>
        </p:txBody>
      </p:sp>
      <p:pic>
        <p:nvPicPr>
          <p:cNvPr id="8" name="Picture 7">
            <a:extLst>
              <a:ext uri="{FF2B5EF4-FFF2-40B4-BE49-F238E27FC236}">
                <a16:creationId xmlns:a16="http://schemas.microsoft.com/office/drawing/2014/main" id="{5528F2C8-B5E4-3AE6-C6CE-DF419C5367A0}"/>
              </a:ext>
            </a:extLst>
          </p:cNvPr>
          <p:cNvPicPr>
            <a:picLocks noChangeAspect="1"/>
          </p:cNvPicPr>
          <p:nvPr/>
        </p:nvPicPr>
        <p:blipFill>
          <a:blip r:embed="rId2"/>
          <a:stretch>
            <a:fillRect/>
          </a:stretch>
        </p:blipFill>
        <p:spPr>
          <a:xfrm>
            <a:off x="1629832" y="1499634"/>
            <a:ext cx="9076267" cy="4895971"/>
          </a:xfrm>
          <a:prstGeom prst="rect">
            <a:avLst/>
          </a:prstGeom>
        </p:spPr>
      </p:pic>
    </p:spTree>
    <p:extLst>
      <p:ext uri="{BB962C8B-B14F-4D97-AF65-F5344CB8AC3E}">
        <p14:creationId xmlns:p14="http://schemas.microsoft.com/office/powerpoint/2010/main" val="12675299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548406-6CC0-EA01-974C-DFE52FCB596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748C79-52D2-34C3-0904-1599A385607D}"/>
              </a:ext>
            </a:extLst>
          </p:cNvPr>
          <p:cNvSpPr>
            <a:spLocks noGrp="1"/>
          </p:cNvSpPr>
          <p:nvPr>
            <p:ph type="title"/>
          </p:nvPr>
        </p:nvSpPr>
        <p:spPr>
          <a:xfrm>
            <a:off x="238185" y="750543"/>
            <a:ext cx="11169301" cy="650138"/>
          </a:xfrm>
        </p:spPr>
        <p:txBody>
          <a:bodyPr>
            <a:normAutofit/>
          </a:bodyPr>
          <a:lstStyle/>
          <a:p>
            <a:r>
              <a:rPr lang="en-US" sz="2800" b="0" dirty="0"/>
              <a:t>Create the Student.java in </a:t>
            </a:r>
            <a:r>
              <a:rPr lang="en-US" sz="2800" b="0" dirty="0" err="1"/>
              <a:t>pojo</a:t>
            </a:r>
            <a:endParaRPr lang="en-US" sz="2800" dirty="0"/>
          </a:p>
        </p:txBody>
      </p:sp>
      <p:sp>
        <p:nvSpPr>
          <p:cNvPr id="4" name="Slide Number Placeholder 3">
            <a:extLst>
              <a:ext uri="{FF2B5EF4-FFF2-40B4-BE49-F238E27FC236}">
                <a16:creationId xmlns:a16="http://schemas.microsoft.com/office/drawing/2014/main" id="{29D12590-9B9B-EF12-A962-5A1C74920FCD}"/>
              </a:ext>
            </a:extLst>
          </p:cNvPr>
          <p:cNvSpPr>
            <a:spLocks noGrp="1"/>
          </p:cNvSpPr>
          <p:nvPr>
            <p:ph type="sldNum" idx="12"/>
          </p:nvPr>
        </p:nvSpPr>
        <p:spPr/>
        <p:txBody>
          <a:bodyPr/>
          <a:lstStyle/>
          <a:p>
            <a:fld id="{00000000-1234-1234-1234-123412341234}" type="slidenum">
              <a:rPr lang="en-US" smtClean="0"/>
              <a:pPr/>
              <a:t>25</a:t>
            </a:fld>
            <a:endParaRPr lang="en-US" dirty="0"/>
          </a:p>
        </p:txBody>
      </p:sp>
      <p:pic>
        <p:nvPicPr>
          <p:cNvPr id="10" name="Picture 9">
            <a:extLst>
              <a:ext uri="{FF2B5EF4-FFF2-40B4-BE49-F238E27FC236}">
                <a16:creationId xmlns:a16="http://schemas.microsoft.com/office/drawing/2014/main" id="{246FE0A7-D4FB-CC61-3C98-DF366E5E18FB}"/>
              </a:ext>
            </a:extLst>
          </p:cNvPr>
          <p:cNvPicPr>
            <a:picLocks noChangeAspect="1"/>
          </p:cNvPicPr>
          <p:nvPr/>
        </p:nvPicPr>
        <p:blipFill>
          <a:blip r:embed="rId2"/>
          <a:stretch>
            <a:fillRect/>
          </a:stretch>
        </p:blipFill>
        <p:spPr>
          <a:xfrm>
            <a:off x="1667933" y="1522399"/>
            <a:ext cx="9059332" cy="4858109"/>
          </a:xfrm>
          <a:prstGeom prst="rect">
            <a:avLst/>
          </a:prstGeom>
        </p:spPr>
      </p:pic>
    </p:spTree>
    <p:extLst>
      <p:ext uri="{BB962C8B-B14F-4D97-AF65-F5344CB8AC3E}">
        <p14:creationId xmlns:p14="http://schemas.microsoft.com/office/powerpoint/2010/main" val="27416118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A2AD4C-E725-F11F-14BC-3561AF74F02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49AEA4F-E731-98B7-4341-4C405A75FF88}"/>
              </a:ext>
            </a:extLst>
          </p:cNvPr>
          <p:cNvSpPr>
            <a:spLocks noGrp="1"/>
          </p:cNvSpPr>
          <p:nvPr>
            <p:ph type="title"/>
          </p:nvPr>
        </p:nvSpPr>
        <p:spPr>
          <a:xfrm>
            <a:off x="238185" y="750543"/>
            <a:ext cx="11169301" cy="650138"/>
          </a:xfrm>
        </p:spPr>
        <p:txBody>
          <a:bodyPr>
            <a:normAutofit/>
          </a:bodyPr>
          <a:lstStyle/>
          <a:p>
            <a:r>
              <a:rPr lang="en-US" sz="2800" b="0" dirty="0"/>
              <a:t>Create the Book.java in </a:t>
            </a:r>
            <a:r>
              <a:rPr lang="en-US" sz="2800" b="0" dirty="0" err="1"/>
              <a:t>pojo</a:t>
            </a:r>
            <a:endParaRPr lang="en-US" sz="2800" dirty="0"/>
          </a:p>
        </p:txBody>
      </p:sp>
      <p:sp>
        <p:nvSpPr>
          <p:cNvPr id="4" name="Slide Number Placeholder 3">
            <a:extLst>
              <a:ext uri="{FF2B5EF4-FFF2-40B4-BE49-F238E27FC236}">
                <a16:creationId xmlns:a16="http://schemas.microsoft.com/office/drawing/2014/main" id="{5343D982-206D-AAF8-7410-90D555A39F3C}"/>
              </a:ext>
            </a:extLst>
          </p:cNvPr>
          <p:cNvSpPr>
            <a:spLocks noGrp="1"/>
          </p:cNvSpPr>
          <p:nvPr>
            <p:ph type="sldNum" idx="12"/>
          </p:nvPr>
        </p:nvSpPr>
        <p:spPr/>
        <p:txBody>
          <a:bodyPr/>
          <a:lstStyle/>
          <a:p>
            <a:fld id="{00000000-1234-1234-1234-123412341234}" type="slidenum">
              <a:rPr lang="en-US" smtClean="0"/>
              <a:pPr/>
              <a:t>26</a:t>
            </a:fld>
            <a:endParaRPr lang="en-US" dirty="0"/>
          </a:p>
        </p:txBody>
      </p:sp>
      <p:pic>
        <p:nvPicPr>
          <p:cNvPr id="8" name="Picture 7">
            <a:extLst>
              <a:ext uri="{FF2B5EF4-FFF2-40B4-BE49-F238E27FC236}">
                <a16:creationId xmlns:a16="http://schemas.microsoft.com/office/drawing/2014/main" id="{FCB8758C-6439-795A-4F85-5CA49E07A4D0}"/>
              </a:ext>
            </a:extLst>
          </p:cNvPr>
          <p:cNvPicPr>
            <a:picLocks noChangeAspect="1"/>
          </p:cNvPicPr>
          <p:nvPr/>
        </p:nvPicPr>
        <p:blipFill>
          <a:blip r:embed="rId2"/>
          <a:stretch>
            <a:fillRect/>
          </a:stretch>
        </p:blipFill>
        <p:spPr>
          <a:xfrm>
            <a:off x="1579033" y="1522589"/>
            <a:ext cx="8982886" cy="4818944"/>
          </a:xfrm>
          <a:prstGeom prst="rect">
            <a:avLst/>
          </a:prstGeom>
        </p:spPr>
      </p:pic>
    </p:spTree>
    <p:extLst>
      <p:ext uri="{BB962C8B-B14F-4D97-AF65-F5344CB8AC3E}">
        <p14:creationId xmlns:p14="http://schemas.microsoft.com/office/powerpoint/2010/main" val="15719732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StudentRepository.java in repository package</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27</a:t>
            </a:fld>
            <a:endParaRPr lang="en-US" dirty="0"/>
          </a:p>
        </p:txBody>
      </p:sp>
      <p:pic>
        <p:nvPicPr>
          <p:cNvPr id="5" name="Picture 4">
            <a:extLst>
              <a:ext uri="{FF2B5EF4-FFF2-40B4-BE49-F238E27FC236}">
                <a16:creationId xmlns:a16="http://schemas.microsoft.com/office/drawing/2014/main" id="{CD22BDA5-890A-AB68-8236-6031A2CB9805}"/>
              </a:ext>
            </a:extLst>
          </p:cNvPr>
          <p:cNvPicPr>
            <a:picLocks noChangeAspect="1"/>
          </p:cNvPicPr>
          <p:nvPr/>
        </p:nvPicPr>
        <p:blipFill>
          <a:blip r:embed="rId2"/>
          <a:stretch>
            <a:fillRect/>
          </a:stretch>
        </p:blipFill>
        <p:spPr>
          <a:xfrm>
            <a:off x="1325032" y="1571120"/>
            <a:ext cx="8885767" cy="4771472"/>
          </a:xfrm>
          <a:prstGeom prst="rect">
            <a:avLst/>
          </a:prstGeom>
        </p:spPr>
      </p:pic>
    </p:spTree>
    <p:extLst>
      <p:ext uri="{BB962C8B-B14F-4D97-AF65-F5344CB8AC3E}">
        <p14:creationId xmlns:p14="http://schemas.microsoft.com/office/powerpoint/2010/main" val="331836977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90E47C-4B09-CD4B-6953-DEA6A15E382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AC3AF9-BF90-2A86-6A70-86B22D925704}"/>
              </a:ext>
            </a:extLst>
          </p:cNvPr>
          <p:cNvSpPr>
            <a:spLocks noGrp="1"/>
          </p:cNvSpPr>
          <p:nvPr>
            <p:ph type="title"/>
          </p:nvPr>
        </p:nvSpPr>
        <p:spPr>
          <a:xfrm>
            <a:off x="238185" y="750543"/>
            <a:ext cx="11169301" cy="650138"/>
          </a:xfrm>
        </p:spPr>
        <p:txBody>
          <a:bodyPr>
            <a:normAutofit/>
          </a:bodyPr>
          <a:lstStyle/>
          <a:p>
            <a:r>
              <a:rPr lang="en-US" sz="2800" b="0" dirty="0"/>
              <a:t>Create the StudentService.java in services package</a:t>
            </a:r>
            <a:endParaRPr lang="en-US" sz="2800" dirty="0"/>
          </a:p>
        </p:txBody>
      </p:sp>
      <p:sp>
        <p:nvSpPr>
          <p:cNvPr id="4" name="Slide Number Placeholder 3">
            <a:extLst>
              <a:ext uri="{FF2B5EF4-FFF2-40B4-BE49-F238E27FC236}">
                <a16:creationId xmlns:a16="http://schemas.microsoft.com/office/drawing/2014/main" id="{C73DDF92-7988-7F17-3D4F-8A8CF08288B5}"/>
              </a:ext>
            </a:extLst>
          </p:cNvPr>
          <p:cNvSpPr>
            <a:spLocks noGrp="1"/>
          </p:cNvSpPr>
          <p:nvPr>
            <p:ph type="sldNum" idx="12"/>
          </p:nvPr>
        </p:nvSpPr>
        <p:spPr/>
        <p:txBody>
          <a:bodyPr/>
          <a:lstStyle/>
          <a:p>
            <a:fld id="{00000000-1234-1234-1234-123412341234}" type="slidenum">
              <a:rPr lang="en-US" smtClean="0"/>
              <a:pPr/>
              <a:t>28</a:t>
            </a:fld>
            <a:endParaRPr lang="en-US" dirty="0"/>
          </a:p>
        </p:txBody>
      </p:sp>
      <p:pic>
        <p:nvPicPr>
          <p:cNvPr id="6" name="Picture 5">
            <a:extLst>
              <a:ext uri="{FF2B5EF4-FFF2-40B4-BE49-F238E27FC236}">
                <a16:creationId xmlns:a16="http://schemas.microsoft.com/office/drawing/2014/main" id="{8B1B30DD-DA84-32D7-C9AD-38397F1A869A}"/>
              </a:ext>
            </a:extLst>
          </p:cNvPr>
          <p:cNvPicPr>
            <a:picLocks noChangeAspect="1"/>
          </p:cNvPicPr>
          <p:nvPr/>
        </p:nvPicPr>
        <p:blipFill>
          <a:blip r:embed="rId2"/>
          <a:stretch>
            <a:fillRect/>
          </a:stretch>
        </p:blipFill>
        <p:spPr>
          <a:xfrm>
            <a:off x="1422399" y="1580156"/>
            <a:ext cx="8938707" cy="4795244"/>
          </a:xfrm>
          <a:prstGeom prst="rect">
            <a:avLst/>
          </a:prstGeom>
        </p:spPr>
      </p:pic>
    </p:spTree>
    <p:extLst>
      <p:ext uri="{BB962C8B-B14F-4D97-AF65-F5344CB8AC3E}">
        <p14:creationId xmlns:p14="http://schemas.microsoft.com/office/powerpoint/2010/main" val="108620556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StudentServiceImpl.java in services package</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29</a:t>
            </a:fld>
            <a:endParaRPr lang="en-US" dirty="0"/>
          </a:p>
        </p:txBody>
      </p:sp>
      <p:pic>
        <p:nvPicPr>
          <p:cNvPr id="5" name="Picture 4">
            <a:extLst>
              <a:ext uri="{FF2B5EF4-FFF2-40B4-BE49-F238E27FC236}">
                <a16:creationId xmlns:a16="http://schemas.microsoft.com/office/drawing/2014/main" id="{6A03B89F-AE90-CDF9-956B-F74E411E2625}"/>
              </a:ext>
            </a:extLst>
          </p:cNvPr>
          <p:cNvPicPr>
            <a:picLocks noChangeAspect="1"/>
          </p:cNvPicPr>
          <p:nvPr/>
        </p:nvPicPr>
        <p:blipFill>
          <a:blip r:embed="rId2"/>
          <a:stretch>
            <a:fillRect/>
          </a:stretch>
        </p:blipFill>
        <p:spPr>
          <a:xfrm>
            <a:off x="1722966" y="1503034"/>
            <a:ext cx="8945033" cy="4810813"/>
          </a:xfrm>
          <a:prstGeom prst="rect">
            <a:avLst/>
          </a:prstGeom>
        </p:spPr>
      </p:pic>
    </p:spTree>
    <p:extLst>
      <p:ext uri="{BB962C8B-B14F-4D97-AF65-F5344CB8AC3E}">
        <p14:creationId xmlns:p14="http://schemas.microsoft.com/office/powerpoint/2010/main" val="26938115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B990EA-B932-4323-3674-F0823DEE32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34AD59-C870-DFB4-785E-000A3A851C7C}"/>
              </a:ext>
            </a:extLst>
          </p:cNvPr>
          <p:cNvSpPr>
            <a:spLocks noGrp="1"/>
          </p:cNvSpPr>
          <p:nvPr>
            <p:ph type="title"/>
          </p:nvPr>
        </p:nvSpPr>
        <p:spPr/>
        <p:txBody>
          <a:bodyPr>
            <a:normAutofit/>
          </a:bodyPr>
          <a:lstStyle/>
          <a:p>
            <a:pPr algn="l"/>
            <a:r>
              <a:rPr lang="en-US" i="0" dirty="0">
                <a:solidFill>
                  <a:srgbClr val="000000"/>
                </a:solidFill>
                <a:effectLst/>
                <a:latin typeface="Metropolis"/>
              </a:rPr>
              <a:t>Main modules</a:t>
            </a:r>
            <a:endParaRPr lang="en-US" dirty="0"/>
          </a:p>
        </p:txBody>
      </p:sp>
      <p:sp>
        <p:nvSpPr>
          <p:cNvPr id="4" name="Slide Number Placeholder 3">
            <a:extLst>
              <a:ext uri="{FF2B5EF4-FFF2-40B4-BE49-F238E27FC236}">
                <a16:creationId xmlns:a16="http://schemas.microsoft.com/office/drawing/2014/main" id="{B19D9719-CBA6-E101-C555-6694A489839C}"/>
              </a:ext>
            </a:extLst>
          </p:cNvPr>
          <p:cNvSpPr>
            <a:spLocks noGrp="1"/>
          </p:cNvSpPr>
          <p:nvPr>
            <p:ph type="sldNum" idx="12"/>
          </p:nvPr>
        </p:nvSpPr>
        <p:spPr/>
        <p:txBody>
          <a:bodyPr/>
          <a:lstStyle/>
          <a:p>
            <a:fld id="{00000000-1234-1234-1234-123412341234}" type="slidenum">
              <a:rPr lang="en-US" smtClean="0"/>
              <a:pPr/>
              <a:t>3</a:t>
            </a:fld>
            <a:endParaRPr lang="en-US" dirty="0"/>
          </a:p>
        </p:txBody>
      </p:sp>
      <p:sp>
        <p:nvSpPr>
          <p:cNvPr id="5" name="Rectangle 1">
            <a:extLst>
              <a:ext uri="{FF2B5EF4-FFF2-40B4-BE49-F238E27FC236}">
                <a16:creationId xmlns:a16="http://schemas.microsoft.com/office/drawing/2014/main" id="{01258EFB-D3D3-63E6-249E-6DB7C27ACD12}"/>
              </a:ext>
            </a:extLst>
          </p:cNvPr>
          <p:cNvSpPr>
            <a:spLocks noGrp="1" noChangeArrowheads="1"/>
          </p:cNvSpPr>
          <p:nvPr>
            <p:ph type="body" idx="1"/>
          </p:nvPr>
        </p:nvSpPr>
        <p:spPr bwMode="auto">
          <a:xfrm>
            <a:off x="-65617" y="1562101"/>
            <a:ext cx="12323234" cy="3462866"/>
          </a:xfrm>
          <a:prstGeom prst="rect">
            <a:avLst/>
          </a:prstGeom>
          <a:noFill/>
          <a:ln>
            <a:noFill/>
          </a:ln>
        </p:spPr>
        <p:txBody>
          <a:bodyPr spcFirstLastPara="1" wrap="square" lIns="91425" tIns="45700" rIns="91425" bIns="45700" anchor="t" anchorCtr="0">
            <a:noAutofit/>
          </a:bodyPr>
          <a:lstStyle/>
          <a:p>
            <a:pPr>
              <a:lnSpc>
                <a:spcPct val="134000"/>
              </a:lnSpc>
            </a:pPr>
            <a:r>
              <a:rPr lang="en-US" altLang="en-US" sz="1800" dirty="0">
                <a:hlinkClick r:id="rId2"/>
              </a:rPr>
              <a:t>Spring Data Commons</a:t>
            </a:r>
            <a:r>
              <a:rPr lang="en-US" altLang="en-US" sz="1800" dirty="0"/>
              <a:t> - Core Spring concepts underpinning every Spring Data module.</a:t>
            </a:r>
          </a:p>
          <a:p>
            <a:pPr>
              <a:lnSpc>
                <a:spcPct val="134000"/>
              </a:lnSpc>
            </a:pPr>
            <a:r>
              <a:rPr lang="en-US" altLang="en-US" sz="1800" dirty="0">
                <a:hlinkClick r:id="rId3"/>
              </a:rPr>
              <a:t>Spring Data JDBC</a:t>
            </a:r>
            <a:r>
              <a:rPr lang="en-US" altLang="en-US" sz="1800" dirty="0"/>
              <a:t> - Spring Data repository support for JDBC.</a:t>
            </a:r>
          </a:p>
          <a:p>
            <a:pPr>
              <a:lnSpc>
                <a:spcPct val="134000"/>
              </a:lnSpc>
            </a:pPr>
            <a:r>
              <a:rPr lang="en-US" altLang="en-US" sz="1800" dirty="0">
                <a:hlinkClick r:id="rId4"/>
              </a:rPr>
              <a:t>Spring Data R2DBC</a:t>
            </a:r>
            <a:r>
              <a:rPr lang="en-US" altLang="en-US" sz="1800" dirty="0"/>
              <a:t> - Spring Data repository support for R2DBC.</a:t>
            </a:r>
          </a:p>
          <a:p>
            <a:pPr>
              <a:lnSpc>
                <a:spcPct val="134000"/>
              </a:lnSpc>
            </a:pPr>
            <a:r>
              <a:rPr lang="en-US" altLang="en-US" sz="1800" b="1" dirty="0">
                <a:hlinkClick r:id="rId5"/>
              </a:rPr>
              <a:t>Spring Data JPA</a:t>
            </a:r>
            <a:r>
              <a:rPr lang="en-US" altLang="en-US" sz="1800" b="1" dirty="0"/>
              <a:t> </a:t>
            </a:r>
            <a:r>
              <a:rPr lang="en-US" altLang="en-US" sz="1800" dirty="0"/>
              <a:t>- Spring Data repository support for JPA.</a:t>
            </a:r>
          </a:p>
          <a:p>
            <a:pPr>
              <a:lnSpc>
                <a:spcPct val="134000"/>
              </a:lnSpc>
            </a:pPr>
            <a:r>
              <a:rPr lang="en-US" altLang="en-US" sz="1800" dirty="0">
                <a:hlinkClick r:id="rId6"/>
              </a:rPr>
              <a:t>Spring Data </a:t>
            </a:r>
            <a:r>
              <a:rPr lang="en-US" altLang="en-US" sz="1800" dirty="0" err="1">
                <a:hlinkClick r:id="rId6"/>
              </a:rPr>
              <a:t>KeyValue</a:t>
            </a:r>
            <a:r>
              <a:rPr lang="en-US" altLang="en-US" sz="1800" dirty="0"/>
              <a:t> - Map based repositories and SPIs to easily build a Spring Data module for key-value stores.</a:t>
            </a:r>
          </a:p>
          <a:p>
            <a:pPr>
              <a:lnSpc>
                <a:spcPct val="134000"/>
              </a:lnSpc>
            </a:pPr>
            <a:r>
              <a:rPr lang="en-US" altLang="en-US" sz="1800" dirty="0">
                <a:hlinkClick r:id="rId7"/>
              </a:rPr>
              <a:t>Spring Data LDAP</a:t>
            </a:r>
            <a:r>
              <a:rPr lang="en-US" altLang="en-US" sz="1800" dirty="0"/>
              <a:t> - Spring Data repository support for </a:t>
            </a:r>
            <a:r>
              <a:rPr lang="en-US" altLang="en-US" sz="1800" dirty="0">
                <a:hlinkClick r:id="rId8"/>
              </a:rPr>
              <a:t>Spring LDAP</a:t>
            </a:r>
            <a:r>
              <a:rPr lang="en-US" altLang="en-US" sz="1800" dirty="0"/>
              <a:t>.</a:t>
            </a:r>
          </a:p>
          <a:p>
            <a:pPr>
              <a:lnSpc>
                <a:spcPct val="134000"/>
              </a:lnSpc>
            </a:pPr>
            <a:r>
              <a:rPr lang="en-US" altLang="en-US" sz="1800" dirty="0">
                <a:hlinkClick r:id="rId9"/>
              </a:rPr>
              <a:t>Spring Data MongoDB</a:t>
            </a:r>
            <a:r>
              <a:rPr lang="en-US" altLang="en-US" sz="1800" dirty="0"/>
              <a:t> - Spring based, object-document support and repositories for MongoDB.</a:t>
            </a:r>
          </a:p>
          <a:p>
            <a:pPr>
              <a:lnSpc>
                <a:spcPct val="134000"/>
              </a:lnSpc>
            </a:pPr>
            <a:r>
              <a:rPr lang="en-US" altLang="en-US" sz="1800" dirty="0">
                <a:hlinkClick r:id="rId10"/>
              </a:rPr>
              <a:t>Spring Data Redis</a:t>
            </a:r>
            <a:r>
              <a:rPr lang="en-US" altLang="en-US" sz="1800" dirty="0"/>
              <a:t> - Easy configuration and access to Redis from Spring applications.</a:t>
            </a:r>
          </a:p>
          <a:p>
            <a:pPr>
              <a:lnSpc>
                <a:spcPct val="134000"/>
              </a:lnSpc>
            </a:pPr>
            <a:r>
              <a:rPr lang="en-US" altLang="en-US" sz="1800" dirty="0">
                <a:hlinkClick r:id="rId11"/>
              </a:rPr>
              <a:t>Spring Data REST</a:t>
            </a:r>
            <a:r>
              <a:rPr lang="en-US" altLang="en-US" sz="1800" dirty="0"/>
              <a:t> - Exports Spring Data repositories as hypermedia-driven RESTful resources.</a:t>
            </a:r>
          </a:p>
          <a:p>
            <a:pPr>
              <a:lnSpc>
                <a:spcPct val="134000"/>
              </a:lnSpc>
            </a:pPr>
            <a:r>
              <a:rPr lang="en-US" altLang="en-US" sz="1800" dirty="0">
                <a:hlinkClick r:id="rId12"/>
              </a:rPr>
              <a:t>Spring Data for Apache Cassandra</a:t>
            </a:r>
            <a:r>
              <a:rPr lang="en-US" altLang="en-US" sz="1800" dirty="0"/>
              <a:t> - Easy configuration and access to Apache Cassandra or large scale, highly available, data oriented Spring applications.</a:t>
            </a:r>
          </a:p>
          <a:p>
            <a:pPr>
              <a:lnSpc>
                <a:spcPct val="134000"/>
              </a:lnSpc>
            </a:pPr>
            <a:r>
              <a:rPr lang="en-US" altLang="en-US" sz="1800" dirty="0">
                <a:hlinkClick r:id="rId13"/>
              </a:rPr>
              <a:t>Spring Data for Apache Geode</a:t>
            </a:r>
            <a:r>
              <a:rPr lang="en-US" altLang="en-US" sz="1800" dirty="0"/>
              <a:t> - Easy configuration and access to Apache Geode for highly consistent, low latency, data oriented Spring applications.</a:t>
            </a:r>
          </a:p>
        </p:txBody>
      </p:sp>
    </p:spTree>
    <p:extLst>
      <p:ext uri="{BB962C8B-B14F-4D97-AF65-F5344CB8AC3E}">
        <p14:creationId xmlns:p14="http://schemas.microsoft.com/office/powerpoint/2010/main" val="429443755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Create the </a:t>
            </a:r>
            <a:r>
              <a:rPr lang="en-US" sz="2800" b="0" dirty="0" err="1"/>
              <a:t>application.properties</a:t>
            </a:r>
            <a:r>
              <a:rPr lang="en-US" sz="2800" b="0" dirty="0"/>
              <a:t> in resources</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30</a:t>
            </a:fld>
            <a:endParaRPr lang="en-US" dirty="0"/>
          </a:p>
        </p:txBody>
      </p:sp>
      <p:pic>
        <p:nvPicPr>
          <p:cNvPr id="5" name="Picture 4">
            <a:extLst>
              <a:ext uri="{FF2B5EF4-FFF2-40B4-BE49-F238E27FC236}">
                <a16:creationId xmlns:a16="http://schemas.microsoft.com/office/drawing/2014/main" id="{85DB53E4-834E-CD9F-84D0-DA8E6BE7AEDF}"/>
              </a:ext>
            </a:extLst>
          </p:cNvPr>
          <p:cNvPicPr>
            <a:picLocks noChangeAspect="1"/>
          </p:cNvPicPr>
          <p:nvPr/>
        </p:nvPicPr>
        <p:blipFill>
          <a:blip r:embed="rId2"/>
          <a:stretch>
            <a:fillRect/>
          </a:stretch>
        </p:blipFill>
        <p:spPr>
          <a:xfrm>
            <a:off x="1479548" y="1517662"/>
            <a:ext cx="9046635" cy="4848431"/>
          </a:xfrm>
          <a:prstGeom prst="rect">
            <a:avLst/>
          </a:prstGeom>
        </p:spPr>
      </p:pic>
    </p:spTree>
    <p:extLst>
      <p:ext uri="{BB962C8B-B14F-4D97-AF65-F5344CB8AC3E}">
        <p14:creationId xmlns:p14="http://schemas.microsoft.com/office/powerpoint/2010/main" val="9231712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Edit main function</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31</a:t>
            </a:fld>
            <a:endParaRPr lang="en-US" dirty="0"/>
          </a:p>
        </p:txBody>
      </p:sp>
      <p:pic>
        <p:nvPicPr>
          <p:cNvPr id="5" name="Picture 4">
            <a:extLst>
              <a:ext uri="{FF2B5EF4-FFF2-40B4-BE49-F238E27FC236}">
                <a16:creationId xmlns:a16="http://schemas.microsoft.com/office/drawing/2014/main" id="{5667093A-B1B5-0213-0A6C-765DCE9FD62A}"/>
              </a:ext>
            </a:extLst>
          </p:cNvPr>
          <p:cNvPicPr>
            <a:picLocks noChangeAspect="1"/>
          </p:cNvPicPr>
          <p:nvPr/>
        </p:nvPicPr>
        <p:blipFill>
          <a:blip r:embed="rId2"/>
          <a:stretch>
            <a:fillRect/>
          </a:stretch>
        </p:blipFill>
        <p:spPr>
          <a:xfrm>
            <a:off x="1562100" y="1507365"/>
            <a:ext cx="9152467" cy="4917601"/>
          </a:xfrm>
          <a:prstGeom prst="rect">
            <a:avLst/>
          </a:prstGeom>
        </p:spPr>
      </p:pic>
    </p:spTree>
    <p:extLst>
      <p:ext uri="{BB962C8B-B14F-4D97-AF65-F5344CB8AC3E}">
        <p14:creationId xmlns:p14="http://schemas.microsoft.com/office/powerpoint/2010/main" val="35438045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Run Program</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32</a:t>
            </a:fld>
            <a:endParaRPr lang="en-US" dirty="0"/>
          </a:p>
        </p:txBody>
      </p:sp>
      <p:pic>
        <p:nvPicPr>
          <p:cNvPr id="6" name="Picture 5">
            <a:extLst>
              <a:ext uri="{FF2B5EF4-FFF2-40B4-BE49-F238E27FC236}">
                <a16:creationId xmlns:a16="http://schemas.microsoft.com/office/drawing/2014/main" id="{58B56780-077D-5464-A557-4C59C2F49991}"/>
              </a:ext>
            </a:extLst>
          </p:cNvPr>
          <p:cNvPicPr>
            <a:picLocks noChangeAspect="1"/>
          </p:cNvPicPr>
          <p:nvPr/>
        </p:nvPicPr>
        <p:blipFill>
          <a:blip r:embed="rId2"/>
          <a:stretch>
            <a:fillRect/>
          </a:stretch>
        </p:blipFill>
        <p:spPr>
          <a:xfrm>
            <a:off x="2142697" y="1664906"/>
            <a:ext cx="8254161" cy="4591617"/>
          </a:xfrm>
          <a:prstGeom prst="rect">
            <a:avLst/>
          </a:prstGeom>
        </p:spPr>
      </p:pic>
    </p:spTree>
    <p:extLst>
      <p:ext uri="{BB962C8B-B14F-4D97-AF65-F5344CB8AC3E}">
        <p14:creationId xmlns:p14="http://schemas.microsoft.com/office/powerpoint/2010/main" val="307348015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85" y="750543"/>
            <a:ext cx="11169301" cy="650138"/>
          </a:xfrm>
        </p:spPr>
        <p:txBody>
          <a:bodyPr>
            <a:normAutofit/>
          </a:bodyPr>
          <a:lstStyle/>
          <a:p>
            <a:r>
              <a:rPr lang="en-US" sz="2800" b="0" dirty="0"/>
              <a:t>Result student table</a:t>
            </a:r>
            <a:endParaRPr lang="en-US" sz="2800" dirty="0"/>
          </a:p>
        </p:txBody>
      </p:sp>
      <p:sp>
        <p:nvSpPr>
          <p:cNvPr id="4" name="Slide Number Placeholder 3"/>
          <p:cNvSpPr>
            <a:spLocks noGrp="1"/>
          </p:cNvSpPr>
          <p:nvPr>
            <p:ph type="sldNum" idx="12"/>
          </p:nvPr>
        </p:nvSpPr>
        <p:spPr/>
        <p:txBody>
          <a:bodyPr/>
          <a:lstStyle/>
          <a:p>
            <a:fld id="{00000000-1234-1234-1234-123412341234}" type="slidenum">
              <a:rPr lang="en-US" smtClean="0"/>
              <a:pPr/>
              <a:t>33</a:t>
            </a:fld>
            <a:endParaRPr lang="en-US" dirty="0"/>
          </a:p>
        </p:txBody>
      </p:sp>
      <p:pic>
        <p:nvPicPr>
          <p:cNvPr id="6" name="Picture 5">
            <a:extLst>
              <a:ext uri="{FF2B5EF4-FFF2-40B4-BE49-F238E27FC236}">
                <a16:creationId xmlns:a16="http://schemas.microsoft.com/office/drawing/2014/main" id="{5E013AFB-ECD3-98E1-ACB3-0B2B0EFD4E22}"/>
              </a:ext>
            </a:extLst>
          </p:cNvPr>
          <p:cNvPicPr>
            <a:picLocks noChangeAspect="1"/>
          </p:cNvPicPr>
          <p:nvPr/>
        </p:nvPicPr>
        <p:blipFill>
          <a:blip r:embed="rId2"/>
          <a:stretch>
            <a:fillRect/>
          </a:stretch>
        </p:blipFill>
        <p:spPr>
          <a:xfrm>
            <a:off x="1974860" y="1617260"/>
            <a:ext cx="8242280" cy="4573087"/>
          </a:xfrm>
          <a:prstGeom prst="rect">
            <a:avLst/>
          </a:prstGeom>
        </p:spPr>
      </p:pic>
    </p:spTree>
    <p:extLst>
      <p:ext uri="{BB962C8B-B14F-4D97-AF65-F5344CB8AC3E}">
        <p14:creationId xmlns:p14="http://schemas.microsoft.com/office/powerpoint/2010/main" val="385039438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6B4C78-6D98-9692-F2B5-EFF9756E87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19C109-903D-5312-2BF0-535CE7D97A59}"/>
              </a:ext>
            </a:extLst>
          </p:cNvPr>
          <p:cNvSpPr>
            <a:spLocks noGrp="1"/>
          </p:cNvSpPr>
          <p:nvPr>
            <p:ph type="title"/>
          </p:nvPr>
        </p:nvSpPr>
        <p:spPr>
          <a:xfrm>
            <a:off x="238185" y="750543"/>
            <a:ext cx="11169301" cy="650138"/>
          </a:xfrm>
        </p:spPr>
        <p:txBody>
          <a:bodyPr>
            <a:normAutofit/>
          </a:bodyPr>
          <a:lstStyle/>
          <a:p>
            <a:r>
              <a:rPr lang="en-US" sz="2800" b="0" dirty="0"/>
              <a:t>Result book table</a:t>
            </a:r>
            <a:endParaRPr lang="en-US" sz="2800" dirty="0"/>
          </a:p>
        </p:txBody>
      </p:sp>
      <p:sp>
        <p:nvSpPr>
          <p:cNvPr id="4" name="Slide Number Placeholder 3">
            <a:extLst>
              <a:ext uri="{FF2B5EF4-FFF2-40B4-BE49-F238E27FC236}">
                <a16:creationId xmlns:a16="http://schemas.microsoft.com/office/drawing/2014/main" id="{D091E2EF-AC77-BAF4-44AA-AF5447FB917A}"/>
              </a:ext>
            </a:extLst>
          </p:cNvPr>
          <p:cNvSpPr>
            <a:spLocks noGrp="1"/>
          </p:cNvSpPr>
          <p:nvPr>
            <p:ph type="sldNum" idx="12"/>
          </p:nvPr>
        </p:nvSpPr>
        <p:spPr/>
        <p:txBody>
          <a:bodyPr/>
          <a:lstStyle/>
          <a:p>
            <a:fld id="{00000000-1234-1234-1234-123412341234}" type="slidenum">
              <a:rPr lang="en-US" smtClean="0"/>
              <a:pPr/>
              <a:t>34</a:t>
            </a:fld>
            <a:endParaRPr lang="en-US" dirty="0"/>
          </a:p>
        </p:txBody>
      </p:sp>
      <p:pic>
        <p:nvPicPr>
          <p:cNvPr id="5" name="Picture 4">
            <a:extLst>
              <a:ext uri="{FF2B5EF4-FFF2-40B4-BE49-F238E27FC236}">
                <a16:creationId xmlns:a16="http://schemas.microsoft.com/office/drawing/2014/main" id="{4A19083F-3D25-4806-FFAF-9DED439052BA}"/>
              </a:ext>
            </a:extLst>
          </p:cNvPr>
          <p:cNvPicPr>
            <a:picLocks noChangeAspect="1"/>
          </p:cNvPicPr>
          <p:nvPr/>
        </p:nvPicPr>
        <p:blipFill>
          <a:blip r:embed="rId2"/>
          <a:stretch>
            <a:fillRect/>
          </a:stretch>
        </p:blipFill>
        <p:spPr>
          <a:xfrm>
            <a:off x="2094932" y="1580014"/>
            <a:ext cx="8320978" cy="4781285"/>
          </a:xfrm>
          <a:prstGeom prst="rect">
            <a:avLst/>
          </a:prstGeom>
        </p:spPr>
      </p:pic>
    </p:spTree>
    <p:extLst>
      <p:ext uri="{BB962C8B-B14F-4D97-AF65-F5344CB8AC3E}">
        <p14:creationId xmlns:p14="http://schemas.microsoft.com/office/powerpoint/2010/main" val="30965727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56705A-94AD-0137-C4E0-55B1EC3BC0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989C95C-CF81-B6A3-9D92-FDE34C70C00C}"/>
              </a:ext>
            </a:extLst>
          </p:cNvPr>
          <p:cNvSpPr>
            <a:spLocks noGrp="1"/>
          </p:cNvSpPr>
          <p:nvPr>
            <p:ph type="title"/>
          </p:nvPr>
        </p:nvSpPr>
        <p:spPr>
          <a:xfrm>
            <a:off x="238185" y="750543"/>
            <a:ext cx="11169301" cy="650138"/>
          </a:xfrm>
        </p:spPr>
        <p:txBody>
          <a:bodyPr>
            <a:normAutofit/>
          </a:bodyPr>
          <a:lstStyle/>
          <a:p>
            <a:r>
              <a:rPr lang="en-US" sz="2800" b="0" dirty="0"/>
              <a:t>Result student-book table</a:t>
            </a:r>
            <a:endParaRPr lang="en-US" sz="2800" dirty="0"/>
          </a:p>
        </p:txBody>
      </p:sp>
      <p:sp>
        <p:nvSpPr>
          <p:cNvPr id="4" name="Slide Number Placeholder 3">
            <a:extLst>
              <a:ext uri="{FF2B5EF4-FFF2-40B4-BE49-F238E27FC236}">
                <a16:creationId xmlns:a16="http://schemas.microsoft.com/office/drawing/2014/main" id="{F8095D8B-EBEA-722B-F763-0957EE5A23B7}"/>
              </a:ext>
            </a:extLst>
          </p:cNvPr>
          <p:cNvSpPr>
            <a:spLocks noGrp="1"/>
          </p:cNvSpPr>
          <p:nvPr>
            <p:ph type="sldNum" idx="12"/>
          </p:nvPr>
        </p:nvSpPr>
        <p:spPr/>
        <p:txBody>
          <a:bodyPr/>
          <a:lstStyle/>
          <a:p>
            <a:fld id="{00000000-1234-1234-1234-123412341234}" type="slidenum">
              <a:rPr lang="en-US" smtClean="0"/>
              <a:pPr/>
              <a:t>35</a:t>
            </a:fld>
            <a:endParaRPr lang="en-US" dirty="0"/>
          </a:p>
        </p:txBody>
      </p:sp>
      <p:pic>
        <p:nvPicPr>
          <p:cNvPr id="6" name="Picture 5">
            <a:extLst>
              <a:ext uri="{FF2B5EF4-FFF2-40B4-BE49-F238E27FC236}">
                <a16:creationId xmlns:a16="http://schemas.microsoft.com/office/drawing/2014/main" id="{93199FE8-AF37-B317-A4D9-C8B5E8074DD0}"/>
              </a:ext>
            </a:extLst>
          </p:cNvPr>
          <p:cNvPicPr>
            <a:picLocks noChangeAspect="1"/>
          </p:cNvPicPr>
          <p:nvPr/>
        </p:nvPicPr>
        <p:blipFill>
          <a:blip r:embed="rId2"/>
          <a:stretch>
            <a:fillRect/>
          </a:stretch>
        </p:blipFill>
        <p:spPr>
          <a:xfrm>
            <a:off x="2040570" y="1565879"/>
            <a:ext cx="8110859" cy="4700525"/>
          </a:xfrm>
          <a:prstGeom prst="rect">
            <a:avLst/>
          </a:prstGeom>
        </p:spPr>
      </p:pic>
    </p:spTree>
    <p:extLst>
      <p:ext uri="{BB962C8B-B14F-4D97-AF65-F5344CB8AC3E}">
        <p14:creationId xmlns:p14="http://schemas.microsoft.com/office/powerpoint/2010/main" val="185012736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a:t>
            </a:r>
          </a:p>
        </p:txBody>
      </p:sp>
      <p:sp>
        <p:nvSpPr>
          <p:cNvPr id="3" name="Text Placeholder 2"/>
          <p:cNvSpPr>
            <a:spLocks noGrp="1"/>
          </p:cNvSpPr>
          <p:nvPr>
            <p:ph type="body" idx="1"/>
          </p:nvPr>
        </p:nvSpPr>
        <p:spPr/>
        <p:txBody>
          <a:bodyPr>
            <a:normAutofit/>
          </a:bodyPr>
          <a:lstStyle/>
          <a:p>
            <a:pPr marL="3175" indent="0">
              <a:lnSpc>
                <a:spcPct val="120000"/>
              </a:lnSpc>
              <a:buNone/>
            </a:pPr>
            <a:r>
              <a:rPr lang="en-US" dirty="0"/>
              <a:t>Concepts were introduced:</a:t>
            </a:r>
          </a:p>
          <a:p>
            <a:r>
              <a:rPr lang="en-US" dirty="0"/>
              <a:t>Spring Data JPA</a:t>
            </a:r>
          </a:p>
          <a:p>
            <a:r>
              <a:rPr lang="en-US" dirty="0"/>
              <a:t>Advantages of using Spring Data JPA</a:t>
            </a:r>
          </a:p>
          <a:p>
            <a:r>
              <a:rPr lang="en-US" dirty="0"/>
              <a:t>Key features of Spring Data JPA </a:t>
            </a:r>
          </a:p>
          <a:p>
            <a:pPr lvl="1"/>
            <a:r>
              <a:rPr lang="en-US" dirty="0"/>
              <a:t>Dependency Injection and Inversion of Control </a:t>
            </a:r>
          </a:p>
          <a:p>
            <a:pPr lvl="1"/>
            <a:r>
              <a:rPr lang="en-US"/>
              <a:t>N-Layer</a:t>
            </a:r>
            <a:endParaRPr lang="en-US" dirty="0"/>
          </a:p>
          <a:p>
            <a:pPr marL="3175" indent="0">
              <a:lnSpc>
                <a:spcPct val="120000"/>
              </a:lnSpc>
              <a:buNone/>
            </a:pPr>
            <a:endParaRPr lang="en-US" dirty="0"/>
          </a:p>
          <a:p>
            <a:pPr>
              <a:lnSpc>
                <a:spcPct val="120000"/>
              </a:lnSpc>
            </a:pPr>
            <a:endParaRPr lang="en-US" dirty="0"/>
          </a:p>
        </p:txBody>
      </p:sp>
      <p:sp>
        <p:nvSpPr>
          <p:cNvPr id="4" name="Slide Number Placeholder 3"/>
          <p:cNvSpPr>
            <a:spLocks noGrp="1"/>
          </p:cNvSpPr>
          <p:nvPr>
            <p:ph type="sldNum" idx="12"/>
          </p:nvPr>
        </p:nvSpPr>
        <p:spPr/>
        <p:txBody>
          <a:bodyPr/>
          <a:lstStyle/>
          <a:p>
            <a:fld id="{00000000-1234-1234-1234-123412341234}" type="slidenum">
              <a:rPr lang="en-US" smtClean="0"/>
              <a:pPr/>
              <a:t>36</a:t>
            </a:fld>
            <a:endParaRPr lang="en-US" dirty="0"/>
          </a:p>
        </p:txBody>
      </p:sp>
    </p:spTree>
    <p:extLst>
      <p:ext uri="{BB962C8B-B14F-4D97-AF65-F5344CB8AC3E}">
        <p14:creationId xmlns:p14="http://schemas.microsoft.com/office/powerpoint/2010/main" val="3963196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a:extLst>
            <a:ext uri="{FF2B5EF4-FFF2-40B4-BE49-F238E27FC236}">
              <a16:creationId xmlns:a16="http://schemas.microsoft.com/office/drawing/2014/main" id="{C813BD88-200C-5B24-E0A7-DC4A40ACB4E1}"/>
            </a:ext>
          </a:extLst>
        </p:cNvPr>
        <p:cNvGrpSpPr/>
        <p:nvPr/>
      </p:nvGrpSpPr>
      <p:grpSpPr>
        <a:xfrm>
          <a:off x="0" y="0"/>
          <a:ext cx="0" cy="0"/>
          <a:chOff x="0" y="0"/>
          <a:chExt cx="0" cy="0"/>
        </a:xfrm>
      </p:grpSpPr>
      <p:sp>
        <p:nvSpPr>
          <p:cNvPr id="91" name="Google Shape;91;p1">
            <a:extLst>
              <a:ext uri="{FF2B5EF4-FFF2-40B4-BE49-F238E27FC236}">
                <a16:creationId xmlns:a16="http://schemas.microsoft.com/office/drawing/2014/main" id="{CF376C05-CE8F-6723-5B88-C4F5E0C5E185}"/>
              </a:ext>
            </a:extLst>
          </p:cNvPr>
          <p:cNvSpPr txBox="1">
            <a:spLocks noGrp="1"/>
          </p:cNvSpPr>
          <p:nvPr>
            <p:ph type="ctrTitle"/>
          </p:nvPr>
        </p:nvSpPr>
        <p:spPr>
          <a:xfrm>
            <a:off x="1524000" y="2241458"/>
            <a:ext cx="9202270" cy="177436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p:spPr>
        <p:txBody>
          <a:bodyPr vert="horz" lIns="91440" tIns="45720" rIns="91440" bIns="45720" rtlCol="0" anchor="ctr">
            <a:normAutofit/>
          </a:bodyPr>
          <a:lstStyle/>
          <a:p>
            <a:pPr>
              <a:spcBef>
                <a:spcPct val="0"/>
              </a:spcBef>
            </a:pPr>
            <a:r>
              <a:rPr lang="en-US" sz="4400" b="1" kern="1200" dirty="0">
                <a:solidFill>
                  <a:schemeClr val="accent2"/>
                </a:solidFill>
                <a:latin typeface="Arial" panose="020B0604020202020204" pitchFamily="34" charset="0"/>
                <a:ea typeface="+mj-ea"/>
                <a:cs typeface="Arial" panose="020B0604020202020204" pitchFamily="34" charset="0"/>
              </a:rPr>
              <a:t>Spring Data JPA</a:t>
            </a:r>
            <a:endParaRPr sz="4400" b="1" kern="1200" dirty="0">
              <a:solidFill>
                <a:schemeClr val="accent2"/>
              </a:solidFill>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2926916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a:t>
            </a:r>
          </a:p>
        </p:txBody>
      </p:sp>
      <p:sp>
        <p:nvSpPr>
          <p:cNvPr id="4" name="Slide Number Placeholder 3"/>
          <p:cNvSpPr>
            <a:spLocks noGrp="1"/>
          </p:cNvSpPr>
          <p:nvPr>
            <p:ph type="sldNum" idx="12"/>
          </p:nvPr>
        </p:nvSpPr>
        <p:spPr/>
        <p:txBody>
          <a:bodyPr/>
          <a:lstStyle/>
          <a:p>
            <a:fld id="{00000000-1234-1234-1234-123412341234}" type="slidenum">
              <a:rPr lang="en-US" smtClean="0"/>
              <a:pPr/>
              <a:t>5</a:t>
            </a:fld>
            <a:endParaRPr lang="en-US" dirty="0"/>
          </a:p>
        </p:txBody>
      </p:sp>
      <p:sp>
        <p:nvSpPr>
          <p:cNvPr id="6" name="Rectangle 2">
            <a:extLst>
              <a:ext uri="{FF2B5EF4-FFF2-40B4-BE49-F238E27FC236}">
                <a16:creationId xmlns:a16="http://schemas.microsoft.com/office/drawing/2014/main" id="{B81CD815-6F96-F986-5651-CA017AE40AEE}"/>
              </a:ext>
            </a:extLst>
          </p:cNvPr>
          <p:cNvSpPr>
            <a:spLocks noGrp="1" noChangeArrowheads="1"/>
          </p:cNvSpPr>
          <p:nvPr>
            <p:ph type="body" idx="1"/>
          </p:nvPr>
        </p:nvSpPr>
        <p:spPr bwMode="auto">
          <a:xfrm>
            <a:off x="143301" y="1314466"/>
            <a:ext cx="12192000" cy="526297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lang="en-US" altLang="en-US" sz="2800" dirty="0"/>
              <a:t>What is Spring Data? </a:t>
            </a:r>
          </a:p>
          <a:p>
            <a:pPr marL="457200" indent="-457200" algn="l" eaLnBrk="0" fontAlgn="base" hangingPunct="0">
              <a:lnSpc>
                <a:spcPct val="150000"/>
              </a:lnSpc>
              <a:spcBef>
                <a:spcPct val="0"/>
              </a:spcBef>
              <a:spcAft>
                <a:spcPct val="0"/>
              </a:spcAft>
              <a:buClrTx/>
              <a:buSzTx/>
              <a:buFont typeface="Wingdings" panose="05000000000000000000" pitchFamily="2" charset="2"/>
              <a:buChar char="v"/>
            </a:pPr>
            <a:r>
              <a:rPr lang="en-US" altLang="en-US" sz="2800" dirty="0"/>
              <a:t>What is Spring Data JPA?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lang="en-US" altLang="en-US" sz="2800" dirty="0"/>
              <a:t>Core Concepts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lang="en-US" altLang="en-US" sz="2800" dirty="0"/>
              <a:t>Repository Interface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lang="en-US" altLang="en-US" sz="2800" dirty="0"/>
              <a:t>Query Methods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lang="en-US" altLang="en-US" sz="2800" dirty="0"/>
              <a:t>JPQL and Native Queries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lang="en-US" altLang="en-US" sz="2800" dirty="0"/>
              <a:t>Spring Data JPA with Spring Boot </a:t>
            </a:r>
          </a:p>
          <a:p>
            <a:pPr marL="457200" marR="0" lvl="0" indent="-457200" algn="l" defTabSz="914400" rtl="0" eaLnBrk="0" fontAlgn="base" latinLnBrk="0" hangingPunct="0">
              <a:lnSpc>
                <a:spcPct val="150000"/>
              </a:lnSpc>
              <a:spcBef>
                <a:spcPct val="0"/>
              </a:spcBef>
              <a:spcAft>
                <a:spcPct val="0"/>
              </a:spcAft>
              <a:buClrTx/>
              <a:buSzTx/>
              <a:buFont typeface="Wingdings" panose="05000000000000000000" pitchFamily="2" charset="2"/>
              <a:buChar char="v"/>
              <a:tabLst/>
            </a:pPr>
            <a:r>
              <a:rPr lang="en-US" altLang="en-US" sz="2800" dirty="0"/>
              <a:t>Benefits and Best Practices </a:t>
            </a:r>
          </a:p>
        </p:txBody>
      </p:sp>
    </p:spTree>
    <p:extLst>
      <p:ext uri="{BB962C8B-B14F-4D97-AF65-F5344CB8AC3E}">
        <p14:creationId xmlns:p14="http://schemas.microsoft.com/office/powerpoint/2010/main" val="16399870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Spring Data JPA ?</a:t>
            </a:r>
          </a:p>
        </p:txBody>
      </p:sp>
      <p:sp>
        <p:nvSpPr>
          <p:cNvPr id="3" name="Text Placeholder 2"/>
          <p:cNvSpPr>
            <a:spLocks noGrp="1"/>
          </p:cNvSpPr>
          <p:nvPr>
            <p:ph type="body" idx="1"/>
          </p:nvPr>
        </p:nvSpPr>
        <p:spPr/>
        <p:txBody>
          <a:bodyPr/>
          <a:lstStyle/>
          <a:p>
            <a:r>
              <a:rPr lang="en-US" b="1" dirty="0"/>
              <a:t>Spring Data JPA</a:t>
            </a:r>
            <a:r>
              <a:rPr lang="en-US" dirty="0"/>
              <a:t> is a part of the Spring Framework that simplifies the development of data access layers for Java applications, specifically those using JPA (Java Persistence API). It provides a higher-level abstraction over JPA, allowing developers to interact with databases using simpler and more expressive methods.</a:t>
            </a:r>
          </a:p>
        </p:txBody>
      </p:sp>
      <p:sp>
        <p:nvSpPr>
          <p:cNvPr id="4" name="Slide Number Placeholder 3"/>
          <p:cNvSpPr>
            <a:spLocks noGrp="1"/>
          </p:cNvSpPr>
          <p:nvPr>
            <p:ph type="sldNum" idx="12"/>
          </p:nvPr>
        </p:nvSpPr>
        <p:spPr/>
        <p:txBody>
          <a:bodyPr/>
          <a:lstStyle/>
          <a:p>
            <a:fld id="{00000000-1234-1234-1234-123412341234}" type="slidenum">
              <a:rPr lang="en-US" smtClean="0"/>
              <a:pPr/>
              <a:t>6</a:t>
            </a:fld>
            <a:endParaRPr lang="en-US" dirty="0"/>
          </a:p>
        </p:txBody>
      </p:sp>
      <p:pic>
        <p:nvPicPr>
          <p:cNvPr id="2056" name="Picture 8" descr="Boost the performance of your Spring Data JPA application">
            <a:extLst>
              <a:ext uri="{FF2B5EF4-FFF2-40B4-BE49-F238E27FC236}">
                <a16:creationId xmlns:a16="http://schemas.microsoft.com/office/drawing/2014/main" id="{87B162AE-8AC9-94C5-6AAD-1A4172AB9F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7504" y="4039542"/>
            <a:ext cx="5118906" cy="23058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3305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Key Features of Spring Data JPA</a:t>
            </a:r>
          </a:p>
        </p:txBody>
      </p:sp>
      <p:sp>
        <p:nvSpPr>
          <p:cNvPr id="4" name="Slide Number Placeholder 3"/>
          <p:cNvSpPr>
            <a:spLocks noGrp="1"/>
          </p:cNvSpPr>
          <p:nvPr>
            <p:ph type="sldNum" idx="12"/>
          </p:nvPr>
        </p:nvSpPr>
        <p:spPr/>
        <p:txBody>
          <a:bodyPr/>
          <a:lstStyle/>
          <a:p>
            <a:fld id="{00000000-1234-1234-1234-123412341234}" type="slidenum">
              <a:rPr lang="en-US" smtClean="0"/>
              <a:pPr/>
              <a:t>7</a:t>
            </a:fld>
            <a:endParaRPr lang="en-US" dirty="0"/>
          </a:p>
        </p:txBody>
      </p:sp>
      <p:sp>
        <p:nvSpPr>
          <p:cNvPr id="5" name="Rectangle 2">
            <a:extLst>
              <a:ext uri="{FF2B5EF4-FFF2-40B4-BE49-F238E27FC236}">
                <a16:creationId xmlns:a16="http://schemas.microsoft.com/office/drawing/2014/main" id="{622851AA-EB87-8B53-B90B-7266AAFE0F34}"/>
              </a:ext>
            </a:extLst>
          </p:cNvPr>
          <p:cNvSpPr>
            <a:spLocks noGrp="1" noChangeArrowheads="1"/>
          </p:cNvSpPr>
          <p:nvPr>
            <p:ph type="body" idx="1"/>
          </p:nvPr>
        </p:nvSpPr>
        <p:spPr bwMode="auto">
          <a:xfrm>
            <a:off x="54592" y="1567287"/>
            <a:ext cx="12010030" cy="48936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mn-lt"/>
              </a:rPr>
              <a:t>Repository Abstraction:</a:t>
            </a:r>
            <a:r>
              <a:rPr kumimoji="0" lang="en-US" altLang="en-US" sz="2400" b="0" i="0" u="none" strike="noStrike" cap="none" normalizeH="0" baseline="0" dirty="0">
                <a:ln>
                  <a:noFill/>
                </a:ln>
                <a:solidFill>
                  <a:schemeClr val="tx1"/>
                </a:solidFill>
                <a:effectLst/>
                <a:latin typeface="+mn-lt"/>
              </a:rPr>
              <a:t> It introduces the Repository interface, which defines common data access methods like save, find, delete, etc. Spring Data JPA automatically generates implementations for these methods based on method names and domain class conventions. </a:t>
            </a:r>
          </a:p>
          <a:p>
            <a:pPr marL="342900" marR="0" lvl="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mn-lt"/>
              </a:rPr>
              <a:t>Spring Data JPA Repositories:</a:t>
            </a:r>
            <a:r>
              <a:rPr kumimoji="0" lang="en-US" altLang="en-US" sz="2400" b="0" i="0" u="none" strike="noStrike" cap="none" normalizeH="0" baseline="0" dirty="0">
                <a:ln>
                  <a:noFill/>
                </a:ln>
                <a:solidFill>
                  <a:schemeClr val="tx1"/>
                </a:solidFill>
                <a:effectLst/>
                <a:latin typeface="+mn-lt"/>
              </a:rPr>
              <a:t> You create custom repositories by extending the Repository interface and defining custom query methods. Spring Data JPA uses a naming convention to automatically generate query implementations. </a:t>
            </a:r>
          </a:p>
          <a:p>
            <a:pPr marL="342900" marR="0" lvl="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mn-lt"/>
              </a:rPr>
              <a:t>Query Annotation:</a:t>
            </a:r>
            <a:r>
              <a:rPr kumimoji="0" lang="en-US" altLang="en-US" sz="2400" b="0" i="0" u="none" strike="noStrike" cap="none" normalizeH="0" baseline="0" dirty="0">
                <a:ln>
                  <a:noFill/>
                </a:ln>
                <a:solidFill>
                  <a:schemeClr val="tx1"/>
                </a:solidFill>
                <a:effectLst/>
                <a:latin typeface="+mn-lt"/>
              </a:rPr>
              <a:t> You can use the @Query annotation to write custom JPQL or native SQL queries. </a:t>
            </a:r>
          </a:p>
          <a:p>
            <a:pPr marL="342900" marR="0" lvl="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mn-lt"/>
              </a:rPr>
              <a:t>Specification API:</a:t>
            </a:r>
            <a:r>
              <a:rPr kumimoji="0" lang="en-US" altLang="en-US" sz="2400" b="0" i="0" u="none" strike="noStrike" cap="none" normalizeH="0" baseline="0" dirty="0">
                <a:ln>
                  <a:noFill/>
                </a:ln>
                <a:solidFill>
                  <a:schemeClr val="tx1"/>
                </a:solidFill>
                <a:effectLst/>
                <a:latin typeface="+mn-lt"/>
              </a:rPr>
              <a:t> You can create dynamic query criteria using the Specification API, allowing for complex filtering and sorting. </a:t>
            </a:r>
          </a:p>
          <a:p>
            <a:pPr marL="342900" marR="0" lvl="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sz="2400" b="1" i="0" u="none" strike="noStrike" cap="none" normalizeH="0" baseline="0" dirty="0">
                <a:ln>
                  <a:noFill/>
                </a:ln>
                <a:solidFill>
                  <a:schemeClr val="tx1"/>
                </a:solidFill>
                <a:effectLst/>
                <a:latin typeface="+mn-lt"/>
              </a:rPr>
              <a:t>Integration with Spring Framework:</a:t>
            </a:r>
            <a:r>
              <a:rPr kumimoji="0" lang="en-US" altLang="en-US" sz="2400" b="0" i="0" u="none" strike="noStrike" cap="none" normalizeH="0" baseline="0" dirty="0">
                <a:ln>
                  <a:noFill/>
                </a:ln>
                <a:solidFill>
                  <a:schemeClr val="tx1"/>
                </a:solidFill>
                <a:effectLst/>
                <a:latin typeface="+mn-lt"/>
              </a:rPr>
              <a:t> It seamlessly integrates with other Spring components like Spring MVC, Spring Security, and Spring Boot.</a:t>
            </a:r>
          </a:p>
        </p:txBody>
      </p:sp>
    </p:spTree>
    <p:extLst>
      <p:ext uri="{BB962C8B-B14F-4D97-AF65-F5344CB8AC3E}">
        <p14:creationId xmlns:p14="http://schemas.microsoft.com/office/powerpoint/2010/main" val="2185324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2595C-0271-90FF-308C-3B267EE25C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FCDEC47-A465-F19F-F142-323B356ECA80}"/>
              </a:ext>
            </a:extLst>
          </p:cNvPr>
          <p:cNvSpPr>
            <a:spLocks noGrp="1"/>
          </p:cNvSpPr>
          <p:nvPr>
            <p:ph type="title"/>
          </p:nvPr>
        </p:nvSpPr>
        <p:spPr/>
        <p:txBody>
          <a:bodyPr/>
          <a:lstStyle/>
          <a:p>
            <a:r>
              <a:rPr lang="en-US" dirty="0"/>
              <a:t>Benefits of using Spring Data JPA</a:t>
            </a:r>
          </a:p>
        </p:txBody>
      </p:sp>
      <p:sp>
        <p:nvSpPr>
          <p:cNvPr id="4" name="Slide Number Placeholder 3">
            <a:extLst>
              <a:ext uri="{FF2B5EF4-FFF2-40B4-BE49-F238E27FC236}">
                <a16:creationId xmlns:a16="http://schemas.microsoft.com/office/drawing/2014/main" id="{F5A9A632-BAC6-CDA7-DF01-9031309A93CA}"/>
              </a:ext>
            </a:extLst>
          </p:cNvPr>
          <p:cNvSpPr>
            <a:spLocks noGrp="1"/>
          </p:cNvSpPr>
          <p:nvPr>
            <p:ph type="sldNum" idx="12"/>
          </p:nvPr>
        </p:nvSpPr>
        <p:spPr/>
        <p:txBody>
          <a:bodyPr/>
          <a:lstStyle/>
          <a:p>
            <a:fld id="{00000000-1234-1234-1234-123412341234}" type="slidenum">
              <a:rPr lang="en-US" smtClean="0"/>
              <a:pPr/>
              <a:t>8</a:t>
            </a:fld>
            <a:endParaRPr lang="en-US" dirty="0"/>
          </a:p>
        </p:txBody>
      </p:sp>
      <p:sp>
        <p:nvSpPr>
          <p:cNvPr id="6" name="Rectangle 2">
            <a:extLst>
              <a:ext uri="{FF2B5EF4-FFF2-40B4-BE49-F238E27FC236}">
                <a16:creationId xmlns:a16="http://schemas.microsoft.com/office/drawing/2014/main" id="{22DE8496-716E-A369-E736-8373C84220E6}"/>
              </a:ext>
            </a:extLst>
          </p:cNvPr>
          <p:cNvSpPr>
            <a:spLocks noGrp="1" noChangeArrowheads="1"/>
          </p:cNvSpPr>
          <p:nvPr>
            <p:ph type="body" idx="1"/>
          </p:nvPr>
        </p:nvSpPr>
        <p:spPr bwMode="auto">
          <a:xfrm>
            <a:off x="219896" y="1769637"/>
            <a:ext cx="11680952"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Reduced Boilerplate Code:</a:t>
            </a:r>
            <a:r>
              <a:rPr kumimoji="0" lang="en-US" altLang="en-US" b="0" i="0" u="none" strike="noStrike" cap="none" normalizeH="0" baseline="0" dirty="0">
                <a:ln>
                  <a:noFill/>
                </a:ln>
                <a:solidFill>
                  <a:schemeClr val="tx1"/>
                </a:solidFill>
                <a:effectLst/>
                <a:latin typeface="Arial" panose="020B0604020202020204" pitchFamily="34" charset="0"/>
              </a:rPr>
              <a:t> It significantly reduces the amount of code you need to write for data access operations. </a:t>
            </a:r>
          </a:p>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Improved Productivity:</a:t>
            </a:r>
            <a:r>
              <a:rPr kumimoji="0" lang="en-US" altLang="en-US" b="0" i="0" u="none" strike="noStrike" cap="none" normalizeH="0" baseline="0" dirty="0">
                <a:ln>
                  <a:noFill/>
                </a:ln>
                <a:solidFill>
                  <a:schemeClr val="tx1"/>
                </a:solidFill>
                <a:effectLst/>
                <a:latin typeface="Arial" panose="020B0604020202020204" pitchFamily="34" charset="0"/>
              </a:rPr>
              <a:t> By simplifying data access, it increases developer productivity. </a:t>
            </a:r>
          </a:p>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Enhanced Maintainability:</a:t>
            </a:r>
            <a:r>
              <a:rPr kumimoji="0" lang="en-US" altLang="en-US" b="0" i="0" u="none" strike="noStrike" cap="none" normalizeH="0" baseline="0" dirty="0">
                <a:ln>
                  <a:noFill/>
                </a:ln>
                <a:solidFill>
                  <a:schemeClr val="tx1"/>
                </a:solidFill>
                <a:effectLst/>
                <a:latin typeface="Arial" panose="020B0604020202020204" pitchFamily="34" charset="0"/>
              </a:rPr>
              <a:t> The code becomes more maintainable due to its simplicity and adherence to conventions. </a:t>
            </a:r>
          </a:p>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Flexibility:</a:t>
            </a:r>
            <a:r>
              <a:rPr kumimoji="0" lang="en-US" altLang="en-US" b="0" i="0" u="none" strike="noStrike" cap="none" normalizeH="0" baseline="0" dirty="0">
                <a:ln>
                  <a:noFill/>
                </a:ln>
                <a:solidFill>
                  <a:schemeClr val="tx1"/>
                </a:solidFill>
                <a:effectLst/>
                <a:latin typeface="Arial" panose="020B0604020202020204" pitchFamily="34" charset="0"/>
              </a:rPr>
              <a:t> It supports various database systems through JPA and provides options for custom query methods and specifications. </a:t>
            </a:r>
          </a:p>
          <a:p>
            <a:pPr marL="457200" marR="0" lvl="0" indent="-457200" defTabSz="914400" rtl="0" eaLnBrk="0" fontAlgn="base" latinLnBrk="0" hangingPunct="0">
              <a:lnSpc>
                <a:spcPct val="100000"/>
              </a:lnSpc>
              <a:spcBef>
                <a:spcPct val="0"/>
              </a:spcBef>
              <a:spcAft>
                <a:spcPct val="0"/>
              </a:spcAft>
              <a:buClrTx/>
              <a:buSzTx/>
              <a:buFont typeface="Wingdings" panose="05000000000000000000" pitchFamily="2" charset="2"/>
              <a:buChar char="v"/>
              <a:tabLst/>
            </a:pPr>
            <a:r>
              <a:rPr kumimoji="0" lang="en-US" altLang="en-US" b="1" i="0" u="none" strike="noStrike" cap="none" normalizeH="0" baseline="0" dirty="0">
                <a:ln>
                  <a:noFill/>
                </a:ln>
                <a:solidFill>
                  <a:schemeClr val="tx1"/>
                </a:solidFill>
                <a:effectLst/>
                <a:latin typeface="Arial" panose="020B0604020202020204" pitchFamily="34" charset="0"/>
              </a:rPr>
              <a:t>Strong Community and Support:</a:t>
            </a:r>
            <a:r>
              <a:rPr kumimoji="0" lang="en-US" altLang="en-US" b="0" i="0" u="none" strike="noStrike" cap="none" normalizeH="0" baseline="0" dirty="0">
                <a:ln>
                  <a:noFill/>
                </a:ln>
                <a:solidFill>
                  <a:schemeClr val="tx1"/>
                </a:solidFill>
                <a:effectLst/>
                <a:latin typeface="Arial" panose="020B0604020202020204" pitchFamily="34" charset="0"/>
              </a:rPr>
              <a:t> It benefits from the large Spring community and has extensive documentation and support resources. </a:t>
            </a:r>
          </a:p>
        </p:txBody>
      </p:sp>
    </p:spTree>
    <p:extLst>
      <p:ext uri="{BB962C8B-B14F-4D97-AF65-F5344CB8AC3E}">
        <p14:creationId xmlns:p14="http://schemas.microsoft.com/office/powerpoint/2010/main" val="41521804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49F571-A00B-5B8D-B822-773177269F4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672E24B-C9AF-2B11-9B31-4E0269FB90ED}"/>
              </a:ext>
            </a:extLst>
          </p:cNvPr>
          <p:cNvSpPr>
            <a:spLocks noGrp="1"/>
          </p:cNvSpPr>
          <p:nvPr>
            <p:ph type="sldNum" idx="12"/>
          </p:nvPr>
        </p:nvSpPr>
        <p:spPr/>
        <p:txBody>
          <a:bodyPr/>
          <a:lstStyle/>
          <a:p>
            <a:fld id="{00000000-1234-1234-1234-123412341234}" type="slidenum">
              <a:rPr lang="en-US" smtClean="0"/>
              <a:pPr/>
              <a:t>9</a:t>
            </a:fld>
            <a:endParaRPr lang="en-US" dirty="0"/>
          </a:p>
        </p:txBody>
      </p:sp>
      <p:sp>
        <p:nvSpPr>
          <p:cNvPr id="5" name="Google Shape;91;p1">
            <a:extLst>
              <a:ext uri="{FF2B5EF4-FFF2-40B4-BE49-F238E27FC236}">
                <a16:creationId xmlns:a16="http://schemas.microsoft.com/office/drawing/2014/main" id="{DD1D5DAB-AC7E-6A00-B735-4B5C0DFB2C48}"/>
              </a:ext>
            </a:extLst>
          </p:cNvPr>
          <p:cNvSpPr txBox="1">
            <a:spLocks/>
          </p:cNvSpPr>
          <p:nvPr/>
        </p:nvSpPr>
        <p:spPr>
          <a:xfrm>
            <a:off x="0" y="2796630"/>
            <a:ext cx="12196970" cy="1481456"/>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p:spPr>
        <p:txBody>
          <a:bodyPr spcFirstLastPara="1" vert="horz" wrap="square" lIns="91440" tIns="45720" rIns="91440" bIns="45720" rtlCol="0" anchor="ctr" anchorCtr="0">
            <a:norm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1800"/>
              <a:buFont typeface="Arial"/>
              <a:buNone/>
              <a:defRPr sz="40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gn="ctr">
              <a:spcBef>
                <a:spcPct val="0"/>
              </a:spcBef>
            </a:pPr>
            <a:r>
              <a:rPr lang="en-US" sz="4400" b="1" kern="1200" dirty="0">
                <a:solidFill>
                  <a:schemeClr val="accent2"/>
                </a:solidFill>
                <a:latin typeface="Arial" panose="020B0604020202020204" pitchFamily="34" charset="0"/>
                <a:ea typeface="+mj-ea"/>
                <a:cs typeface="Arial" panose="020B0604020202020204" pitchFamily="34" charset="0"/>
              </a:rPr>
              <a:t>Core Concepts of Spring Data JPA</a:t>
            </a:r>
            <a:endParaRPr lang="en-US" sz="4400" kern="1200" dirty="0">
              <a:solidFill>
                <a:schemeClr val="accent2"/>
              </a:solidFill>
              <a:latin typeface="Arial" panose="020B0604020202020204" pitchFamily="34" charset="0"/>
              <a:ea typeface="+mj-ea"/>
              <a:cs typeface="Arial" panose="020B0604020202020204" pitchFamily="34" charset="0"/>
            </a:endParaRPr>
          </a:p>
        </p:txBody>
      </p:sp>
    </p:spTree>
    <p:extLst>
      <p:ext uri="{BB962C8B-B14F-4D97-AF65-F5344CB8AC3E}">
        <p14:creationId xmlns:p14="http://schemas.microsoft.com/office/powerpoint/2010/main" val="301272548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9012</TotalTime>
  <Words>1176</Words>
  <Application>Microsoft Office PowerPoint</Application>
  <PresentationFormat>Widescreen</PresentationFormat>
  <Paragraphs>140</Paragraphs>
  <Slides>36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Arial Unicode MS</vt:lpstr>
      <vt:lpstr>Calibri</vt:lpstr>
      <vt:lpstr>Metropolis</vt:lpstr>
      <vt:lpstr>Noto Sans Symbols</vt:lpstr>
      <vt:lpstr>Wingdings</vt:lpstr>
      <vt:lpstr>Office Theme</vt:lpstr>
      <vt:lpstr>Spring Data</vt:lpstr>
      <vt:lpstr>What is Spring Data?</vt:lpstr>
      <vt:lpstr>Main modules</vt:lpstr>
      <vt:lpstr>Spring Data JPA</vt:lpstr>
      <vt:lpstr>Objectives</vt:lpstr>
      <vt:lpstr>What is Spring Data JPA ?</vt:lpstr>
      <vt:lpstr>Key Features of Spring Data JPA</vt:lpstr>
      <vt:lpstr>Benefits of using Spring Data JPA</vt:lpstr>
      <vt:lpstr>PowerPoint Presentation</vt:lpstr>
      <vt:lpstr>Spring Data JPA Annotations</vt:lpstr>
      <vt:lpstr>Relationship Mapping Annotations</vt:lpstr>
      <vt:lpstr>Query Annotations</vt:lpstr>
      <vt:lpstr>PowerPoint Presentation</vt:lpstr>
      <vt:lpstr>JPA Query</vt:lpstr>
      <vt:lpstr>JPA Query</vt:lpstr>
      <vt:lpstr>Repository query keywords</vt:lpstr>
      <vt:lpstr>Reserved methods</vt:lpstr>
      <vt:lpstr>Supported query method predicate keywords and modifiers</vt:lpstr>
      <vt:lpstr>Supported query method predicate keywords and modifiers</vt:lpstr>
      <vt:lpstr>Spring Data JPA  Programming Demo (ManyToMany)</vt:lpstr>
      <vt:lpstr>Open IntelliJ, File | New | Spring Boot -&gt; Maven Project</vt:lpstr>
      <vt:lpstr>Add Dependencies</vt:lpstr>
      <vt:lpstr>Create the Structure Project</vt:lpstr>
      <vt:lpstr>Create the Student.java in pojo</vt:lpstr>
      <vt:lpstr>Create the Student.java in pojo</vt:lpstr>
      <vt:lpstr>Create the Book.java in pojo</vt:lpstr>
      <vt:lpstr>Create the StudentRepository.java in repository package</vt:lpstr>
      <vt:lpstr>Create the StudentService.java in services package</vt:lpstr>
      <vt:lpstr>Create the StudentServiceImpl.java in services package</vt:lpstr>
      <vt:lpstr>Create the application.properties in resources</vt:lpstr>
      <vt:lpstr>Edit main function</vt:lpstr>
      <vt:lpstr>Run Program</vt:lpstr>
      <vt:lpstr>Result student table</vt:lpstr>
      <vt:lpstr>Result book table</vt:lpstr>
      <vt:lpstr>Result student-book table</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Spring Framework</dc:title>
  <dc:creator>Thanh Van</dc:creator>
  <cp:lastModifiedBy>Lam Nguyen Ngoc</cp:lastModifiedBy>
  <cp:revision>402</cp:revision>
  <dcterms:created xsi:type="dcterms:W3CDTF">2021-01-25T08:25:31Z</dcterms:created>
  <dcterms:modified xsi:type="dcterms:W3CDTF">2025-03-22T15:00:00Z</dcterms:modified>
</cp:coreProperties>
</file>